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0"/>
  </p:handoutMasterIdLst>
  <p:sldIdLst>
    <p:sldId id="270" r:id="rId2"/>
    <p:sldId id="266" r:id="rId3"/>
    <p:sldId id="267" r:id="rId4"/>
    <p:sldId id="268" r:id="rId5"/>
    <p:sldId id="269" r:id="rId6"/>
    <p:sldId id="256" r:id="rId7"/>
    <p:sldId id="259" r:id="rId8"/>
    <p:sldId id="260" r:id="rId9"/>
    <p:sldId id="265" r:id="rId10"/>
    <p:sldId id="264" r:id="rId11"/>
    <p:sldId id="262" r:id="rId12"/>
    <p:sldId id="263" r:id="rId13"/>
    <p:sldId id="261" r:id="rId14"/>
    <p:sldId id="257" r:id="rId15"/>
    <p:sldId id="258" r:id="rId16"/>
    <p:sldId id="271" r:id="rId17"/>
    <p:sldId id="272" r:id="rId18"/>
    <p:sldId id="27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72" autoAdjust="0"/>
  </p:normalViewPr>
  <p:slideViewPr>
    <p:cSldViewPr>
      <p:cViewPr varScale="1">
        <p:scale>
          <a:sx n="110" d="100"/>
          <a:sy n="110" d="100"/>
        </p:scale>
        <p:origin x="-105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1EB605C-B1D7-4AE9-BC8D-010FAAAACF82}" type="datetimeFigureOut">
              <a:rPr lang="en-GB" smtClean="0"/>
              <a:t>09/01/2017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420A12-BE98-4B59-B486-1C576770A873}" type="slidenum">
              <a:rPr lang="en-GB" smtClean="0"/>
              <a:t>‹#›</a:t>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8D3C416-80FB-4524-AA88-BFCE67F36C6A}" type="datetimeFigureOut">
              <a:rPr lang="en-GB" smtClean="0"/>
              <a:pPr/>
              <a:t>08/01/2017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051661-D084-4637-B22C-FE75A2D85D11}"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D3C416-80FB-4524-AA88-BFCE67F36C6A}" type="datetimeFigureOut">
              <a:rPr lang="en-GB" smtClean="0"/>
              <a:pPr/>
              <a:t>08/01/2017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051661-D084-4637-B22C-FE75A2D85D1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D3C416-80FB-4524-AA88-BFCE67F36C6A}" type="datetimeFigureOut">
              <a:rPr lang="en-GB" smtClean="0"/>
              <a:pPr/>
              <a:t>08/01/2017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051661-D084-4637-B22C-FE75A2D85D11}"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D3C416-80FB-4524-AA88-BFCE67F36C6A}" type="datetimeFigureOut">
              <a:rPr lang="en-GB" smtClean="0"/>
              <a:pPr/>
              <a:t>08/01/2017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051661-D084-4637-B22C-FE75A2D85D11}"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D3C416-80FB-4524-AA88-BFCE67F36C6A}" type="datetimeFigureOut">
              <a:rPr lang="en-GB" smtClean="0"/>
              <a:pPr/>
              <a:t>08/01/2017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051661-D084-4637-B22C-FE75A2D85D1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8D3C416-80FB-4524-AA88-BFCE67F36C6A}" type="datetimeFigureOut">
              <a:rPr lang="en-GB" smtClean="0"/>
              <a:pPr/>
              <a:t>08/01/2017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051661-D084-4637-B22C-FE75A2D85D1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8D3C416-80FB-4524-AA88-BFCE67F36C6A}" type="datetimeFigureOut">
              <a:rPr lang="en-GB" smtClean="0"/>
              <a:pPr/>
              <a:t>08/01/2017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051661-D084-4637-B22C-FE75A2D85D1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8D3C416-80FB-4524-AA88-BFCE67F36C6A}" type="datetimeFigureOut">
              <a:rPr lang="en-GB" smtClean="0"/>
              <a:pPr/>
              <a:t>08/01/2017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051661-D084-4637-B22C-FE75A2D85D1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3C416-80FB-4524-AA88-BFCE67F36C6A}" type="datetimeFigureOut">
              <a:rPr lang="en-GB" smtClean="0"/>
              <a:pPr/>
              <a:t>08/01/2017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051661-D084-4637-B22C-FE75A2D85D1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D3C416-80FB-4524-AA88-BFCE67F36C6A}" type="datetimeFigureOut">
              <a:rPr lang="en-GB" smtClean="0"/>
              <a:pPr/>
              <a:t>08/01/2017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051661-D084-4637-B22C-FE75A2D85D1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D3C416-80FB-4524-AA88-BFCE67F36C6A}" type="datetimeFigureOut">
              <a:rPr lang="en-GB" smtClean="0"/>
              <a:pPr/>
              <a:t>08/01/2017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051661-D084-4637-B22C-FE75A2D85D1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3C416-80FB-4524-AA88-BFCE67F36C6A}" type="datetimeFigureOut">
              <a:rPr lang="en-GB" smtClean="0"/>
              <a:pPr/>
              <a:t>08/01/2017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051661-D084-4637-B22C-FE75A2D85D1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tube.com/watch?v=hb0Kl_hgjBI%20" TargetMode="External"/><Relationship Id="rId13" Type="http://schemas.openxmlformats.org/officeDocument/2006/relationships/image" Target="../media/image3.png"/><Relationship Id="rId3" Type="http://schemas.openxmlformats.org/officeDocument/2006/relationships/hyperlink" Target="https://www.youtube.com/watch?v=WJn8NoC7-Z" TargetMode="External"/><Relationship Id="rId7" Type="http://schemas.openxmlformats.org/officeDocument/2006/relationships/hyperlink" Target="https://www.youtube.com/watch?v=FBDaWTokuK4" TargetMode="External"/><Relationship Id="rId12" Type="http://schemas.openxmlformats.org/officeDocument/2006/relationships/hyperlink" Target="https://www.youtube.com/watch?v=mZrXNWMIbcc" TargetMode="External"/><Relationship Id="rId2" Type="http://schemas.openxmlformats.org/officeDocument/2006/relationships/hyperlink" Target="https://www.youtube.com/watch?v=WJn8NoC7-Z0%20" TargetMode="External"/><Relationship Id="rId1" Type="http://schemas.openxmlformats.org/officeDocument/2006/relationships/slideLayout" Target="../slideLayouts/slideLayout2.xml"/><Relationship Id="rId6" Type="http://schemas.openxmlformats.org/officeDocument/2006/relationships/hyperlink" Target="https://www.youtube.com/watch?v=FBDaWTokuK4%20" TargetMode="External"/><Relationship Id="rId11" Type="http://schemas.openxmlformats.org/officeDocument/2006/relationships/hyperlink" Target="https://www.youtube.com/watch?v=Hbu6RYgxHi0" TargetMode="External"/><Relationship Id="rId5" Type="http://schemas.openxmlformats.org/officeDocument/2006/relationships/hyperlink" Target="https://www.youtube.com/watch?v=QZ4L3HAIBjk" TargetMode="External"/><Relationship Id="rId10" Type="http://schemas.openxmlformats.org/officeDocument/2006/relationships/hyperlink" Target="https://www.youtube.com/watch?v=Hbu6RYgxHi0%20" TargetMode="External"/><Relationship Id="rId4" Type="http://schemas.openxmlformats.org/officeDocument/2006/relationships/hyperlink" Target="https://www.youtube.com/watch?v=QZ4L3HAIBjk%20" TargetMode="External"/><Relationship Id="rId9" Type="http://schemas.openxmlformats.org/officeDocument/2006/relationships/hyperlink" Target="https://www.youtube.com/watch?v=hb0Kl_hgjBI"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worldofinclusion.com/"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FF0000"/>
                </a:solidFill>
              </a:rPr>
              <a:t>Violence against Children with Disabilities 1</a:t>
            </a:r>
            <a:endParaRPr lang="en-GB" b="1" dirty="0">
              <a:solidFill>
                <a:srgbClr val="FF0000"/>
              </a:solidFill>
            </a:endParaRPr>
          </a:p>
        </p:txBody>
      </p:sp>
      <p:sp>
        <p:nvSpPr>
          <p:cNvPr id="3" name="Content Placeholder 2"/>
          <p:cNvSpPr>
            <a:spLocks noGrp="1"/>
          </p:cNvSpPr>
          <p:nvPr>
            <p:ph idx="1"/>
          </p:nvPr>
        </p:nvSpPr>
        <p:spPr>
          <a:xfrm>
            <a:off x="457200" y="1600200"/>
            <a:ext cx="8229600" cy="5069160"/>
          </a:xfrm>
        </p:spPr>
        <p:txBody>
          <a:bodyPr>
            <a:normAutofit fontScale="77500" lnSpcReduction="20000"/>
          </a:bodyPr>
          <a:lstStyle/>
          <a:p>
            <a:r>
              <a:rPr lang="en-GB" dirty="0" smtClean="0"/>
              <a:t>The CRC calls upon all states to take measures to protect all children from violence, including those with disabilities. The CRPD additionally requires governments to introduce specific measures to ensure protection for children with disabilities.</a:t>
            </a:r>
          </a:p>
          <a:p>
            <a:r>
              <a:rPr lang="en-GB" dirty="0" smtClean="0"/>
              <a:t> Evidence from countries throughout the world reveals a pattern of disproportionate violence against children with disabilities. </a:t>
            </a:r>
          </a:p>
          <a:p>
            <a:r>
              <a:rPr lang="en-GB" dirty="0" smtClean="0"/>
              <a:t>Violence takes place everywhere: the family, schools, the community, the justice system, the workplace and residential care. </a:t>
            </a:r>
          </a:p>
          <a:p>
            <a:r>
              <a:rPr lang="en-GB" dirty="0" smtClean="0"/>
              <a:t>Consistent evidence emerges from research that children with disabilities are 3–4 times more likely to experience physical and sexual violence and neglect than non-disabled children.</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418058"/>
          </a:xfrm>
        </p:spPr>
        <p:txBody>
          <a:bodyPr>
            <a:normAutofit fontScale="90000"/>
          </a:bodyPr>
          <a:lstStyle/>
          <a:p>
            <a:r>
              <a:rPr lang="en-GB" sz="2800" b="1" dirty="0" smtClean="0">
                <a:solidFill>
                  <a:srgbClr val="FF0000"/>
                </a:solidFill>
              </a:rPr>
              <a:t>Preparing Presentation for Peers of What  We Learned</a:t>
            </a:r>
            <a:endParaRPr lang="en-GB" sz="2800" b="1" dirty="0">
              <a:solidFill>
                <a:srgbClr val="FF0000"/>
              </a:solidFill>
            </a:endParaRPr>
          </a:p>
        </p:txBody>
      </p:sp>
      <p:sp>
        <p:nvSpPr>
          <p:cNvPr id="4" name="Content Placeholder 3"/>
          <p:cNvSpPr>
            <a:spLocks noGrp="1"/>
          </p:cNvSpPr>
          <p:nvPr>
            <p:ph sz="half" idx="1"/>
          </p:nvPr>
        </p:nvSpPr>
        <p:spPr>
          <a:xfrm>
            <a:off x="251520" y="908720"/>
            <a:ext cx="4038600" cy="4525963"/>
          </a:xfrm>
        </p:spPr>
        <p:txBody>
          <a:bodyPr>
            <a:normAutofit fontScale="92500" lnSpcReduction="20000"/>
          </a:bodyPr>
          <a:lstStyle/>
          <a:p>
            <a:r>
              <a:rPr lang="en-GB" dirty="0" smtClean="0"/>
              <a:t>Make Posters</a:t>
            </a:r>
          </a:p>
          <a:p>
            <a:r>
              <a:rPr lang="en-GB" dirty="0" smtClean="0"/>
              <a:t>Drama Role play</a:t>
            </a:r>
          </a:p>
          <a:p>
            <a:r>
              <a:rPr lang="en-GB" dirty="0" err="1" smtClean="0"/>
              <a:t>PowerPoints</a:t>
            </a:r>
            <a:endParaRPr lang="en-GB" dirty="0" smtClean="0"/>
          </a:p>
          <a:p>
            <a:r>
              <a:rPr lang="en-GB" dirty="0" smtClean="0"/>
              <a:t>Speeches</a:t>
            </a:r>
          </a:p>
          <a:p>
            <a:r>
              <a:rPr lang="en-GB" dirty="0" smtClean="0"/>
              <a:t>Where certain words come from</a:t>
            </a:r>
          </a:p>
          <a:p>
            <a:r>
              <a:rPr lang="en-GB" dirty="0" smtClean="0"/>
              <a:t>Impact of bullying/hate crime</a:t>
            </a:r>
          </a:p>
          <a:p>
            <a:r>
              <a:rPr lang="en-GB" dirty="0" smtClean="0"/>
              <a:t>Barriers-solutions</a:t>
            </a:r>
          </a:p>
          <a:p>
            <a:r>
              <a:rPr lang="en-GB" dirty="0" smtClean="0"/>
              <a:t>Write and perform songs </a:t>
            </a:r>
          </a:p>
          <a:p>
            <a:r>
              <a:rPr lang="en-GB" dirty="0" smtClean="0"/>
              <a:t>How to deal with bullying</a:t>
            </a:r>
            <a:endParaRPr lang="en-GB" dirty="0"/>
          </a:p>
        </p:txBody>
      </p:sp>
      <p:pic>
        <p:nvPicPr>
          <p:cNvPr id="6" name="Content Placeholder 5" descr="IMG_2139.JPG"/>
          <p:cNvPicPr>
            <a:picLocks noGrp="1" noChangeAspect="1"/>
          </p:cNvPicPr>
          <p:nvPr>
            <p:ph sz="half" idx="2"/>
          </p:nvPr>
        </p:nvPicPr>
        <p:blipFill>
          <a:blip r:embed="rId2" cstate="print"/>
          <a:stretch>
            <a:fillRect/>
          </a:stretch>
        </p:blipFill>
        <p:spPr>
          <a:xfrm>
            <a:off x="4427984" y="836712"/>
            <a:ext cx="2099072" cy="1574304"/>
          </a:xfrm>
        </p:spPr>
      </p:pic>
      <p:sp>
        <p:nvSpPr>
          <p:cNvPr id="8" name="TextBox 7"/>
          <p:cNvSpPr txBox="1"/>
          <p:nvPr/>
        </p:nvSpPr>
        <p:spPr>
          <a:xfrm>
            <a:off x="4355976" y="2492896"/>
            <a:ext cx="2088232" cy="369332"/>
          </a:xfrm>
          <a:prstGeom prst="rect">
            <a:avLst/>
          </a:prstGeom>
          <a:noFill/>
        </p:spPr>
        <p:txBody>
          <a:bodyPr wrap="square" rtlCol="0">
            <a:spAutoFit/>
          </a:bodyPr>
          <a:lstStyle/>
          <a:p>
            <a:r>
              <a:rPr lang="en-GB" dirty="0" smtClean="0"/>
              <a:t>Working in Groups</a:t>
            </a:r>
            <a:endParaRPr lang="en-GB" dirty="0"/>
          </a:p>
        </p:txBody>
      </p:sp>
      <p:sp>
        <p:nvSpPr>
          <p:cNvPr id="9" name="TextBox 8"/>
          <p:cNvSpPr txBox="1"/>
          <p:nvPr/>
        </p:nvSpPr>
        <p:spPr>
          <a:xfrm>
            <a:off x="6732240" y="2420888"/>
            <a:ext cx="2160240" cy="369332"/>
          </a:xfrm>
          <a:prstGeom prst="rect">
            <a:avLst/>
          </a:prstGeom>
          <a:noFill/>
        </p:spPr>
        <p:txBody>
          <a:bodyPr wrap="square" rtlCol="0">
            <a:spAutoFit/>
          </a:bodyPr>
          <a:lstStyle/>
          <a:p>
            <a:r>
              <a:rPr lang="en-GB" dirty="0" smtClean="0"/>
              <a:t>Identifying Barriers</a:t>
            </a:r>
            <a:endParaRPr lang="en-GB" dirty="0"/>
          </a:p>
        </p:txBody>
      </p:sp>
      <p:pic>
        <p:nvPicPr>
          <p:cNvPr id="10" name="Picture 9" descr="IMG_2153.JPG"/>
          <p:cNvPicPr>
            <a:picLocks noChangeAspect="1"/>
          </p:cNvPicPr>
          <p:nvPr/>
        </p:nvPicPr>
        <p:blipFill>
          <a:blip r:embed="rId3" cstate="print"/>
          <a:stretch>
            <a:fillRect/>
          </a:stretch>
        </p:blipFill>
        <p:spPr>
          <a:xfrm>
            <a:off x="4355976" y="2780928"/>
            <a:ext cx="2057648" cy="1543236"/>
          </a:xfrm>
          <a:prstGeom prst="rect">
            <a:avLst/>
          </a:prstGeom>
        </p:spPr>
      </p:pic>
      <p:sp>
        <p:nvSpPr>
          <p:cNvPr id="11" name="TextBox 10"/>
          <p:cNvSpPr txBox="1"/>
          <p:nvPr/>
        </p:nvSpPr>
        <p:spPr>
          <a:xfrm>
            <a:off x="4355976" y="4293096"/>
            <a:ext cx="2088232" cy="646331"/>
          </a:xfrm>
          <a:prstGeom prst="rect">
            <a:avLst/>
          </a:prstGeom>
          <a:noFill/>
        </p:spPr>
        <p:txBody>
          <a:bodyPr wrap="square" rtlCol="0">
            <a:spAutoFit/>
          </a:bodyPr>
          <a:lstStyle/>
          <a:p>
            <a:r>
              <a:rPr lang="en-GB" dirty="0" smtClean="0"/>
              <a:t>What Language we use</a:t>
            </a:r>
            <a:endParaRPr lang="en-GB" dirty="0"/>
          </a:p>
        </p:txBody>
      </p:sp>
      <p:pic>
        <p:nvPicPr>
          <p:cNvPr id="12" name="Picture 11" descr="IMG_2150.JPG"/>
          <p:cNvPicPr>
            <a:picLocks noChangeAspect="1"/>
          </p:cNvPicPr>
          <p:nvPr/>
        </p:nvPicPr>
        <p:blipFill>
          <a:blip r:embed="rId4" cstate="print"/>
          <a:stretch>
            <a:fillRect/>
          </a:stretch>
        </p:blipFill>
        <p:spPr>
          <a:xfrm>
            <a:off x="6660232" y="764704"/>
            <a:ext cx="2297675" cy="1723256"/>
          </a:xfrm>
          <a:prstGeom prst="rect">
            <a:avLst/>
          </a:prstGeom>
        </p:spPr>
      </p:pic>
      <p:pic>
        <p:nvPicPr>
          <p:cNvPr id="13" name="Picture 12" descr="IMG_2173.JPG"/>
          <p:cNvPicPr>
            <a:picLocks noChangeAspect="1"/>
          </p:cNvPicPr>
          <p:nvPr/>
        </p:nvPicPr>
        <p:blipFill>
          <a:blip r:embed="rId5" cstate="print"/>
          <a:stretch>
            <a:fillRect/>
          </a:stretch>
        </p:blipFill>
        <p:spPr>
          <a:xfrm>
            <a:off x="6660232" y="2708920"/>
            <a:ext cx="2201664" cy="1651248"/>
          </a:xfrm>
          <a:prstGeom prst="rect">
            <a:avLst/>
          </a:prstGeom>
        </p:spPr>
      </p:pic>
      <p:sp>
        <p:nvSpPr>
          <p:cNvPr id="14" name="TextBox 13"/>
          <p:cNvSpPr txBox="1"/>
          <p:nvPr/>
        </p:nvSpPr>
        <p:spPr>
          <a:xfrm>
            <a:off x="6876256" y="4365104"/>
            <a:ext cx="2160240" cy="369332"/>
          </a:xfrm>
          <a:prstGeom prst="rect">
            <a:avLst/>
          </a:prstGeom>
          <a:noFill/>
        </p:spPr>
        <p:txBody>
          <a:bodyPr wrap="square" rtlCol="0">
            <a:spAutoFit/>
          </a:bodyPr>
          <a:lstStyle/>
          <a:p>
            <a:r>
              <a:rPr lang="en-GB" dirty="0" smtClean="0"/>
              <a:t>Performing Songs</a:t>
            </a:r>
            <a:endParaRPr lang="en-GB" dirty="0"/>
          </a:p>
        </p:txBody>
      </p:sp>
      <p:pic>
        <p:nvPicPr>
          <p:cNvPr id="15" name="Picture 1" descr="X:\My Documents\My Pictures\RRDE Logo\rrlogo.gif"/>
          <p:cNvPicPr>
            <a:picLocks noChangeAspect="1" noChangeArrowheads="1"/>
          </p:cNvPicPr>
          <p:nvPr/>
        </p:nvPicPr>
        <p:blipFill>
          <a:blip r:embed="rId6" cstate="print"/>
          <a:srcRect/>
          <a:stretch>
            <a:fillRect/>
          </a:stretch>
        </p:blipFill>
        <p:spPr bwMode="auto">
          <a:xfrm>
            <a:off x="0" y="188640"/>
            <a:ext cx="968664" cy="558187"/>
          </a:xfrm>
          <a:prstGeom prst="rect">
            <a:avLst/>
          </a:prstGeom>
          <a:noFill/>
          <a:ln w="9525">
            <a:noFill/>
            <a:miter lim="800000"/>
            <a:headEnd/>
            <a:tailEnd/>
          </a:ln>
        </p:spPr>
      </p:pic>
      <p:pic>
        <p:nvPicPr>
          <p:cNvPr id="16" name="Picture 15" descr="IMG_2164.JPG"/>
          <p:cNvPicPr>
            <a:picLocks noChangeAspect="1"/>
          </p:cNvPicPr>
          <p:nvPr/>
        </p:nvPicPr>
        <p:blipFill>
          <a:blip r:embed="rId7" cstate="print"/>
          <a:stretch>
            <a:fillRect/>
          </a:stretch>
        </p:blipFill>
        <p:spPr>
          <a:xfrm>
            <a:off x="4427984" y="5013176"/>
            <a:ext cx="1913632" cy="1435224"/>
          </a:xfrm>
          <a:prstGeom prst="rect">
            <a:avLst/>
          </a:prstGeom>
        </p:spPr>
      </p:pic>
      <p:sp>
        <p:nvSpPr>
          <p:cNvPr id="17" name="TextBox 16"/>
          <p:cNvSpPr txBox="1"/>
          <p:nvPr/>
        </p:nvSpPr>
        <p:spPr>
          <a:xfrm>
            <a:off x="4355976" y="6525344"/>
            <a:ext cx="2088232" cy="369332"/>
          </a:xfrm>
          <a:prstGeom prst="rect">
            <a:avLst/>
          </a:prstGeom>
          <a:noFill/>
        </p:spPr>
        <p:txBody>
          <a:bodyPr wrap="square" rtlCol="0">
            <a:spAutoFit/>
          </a:bodyPr>
          <a:lstStyle/>
          <a:p>
            <a:r>
              <a:rPr lang="en-GB" dirty="0" smtClean="0"/>
              <a:t>Making Posters</a:t>
            </a:r>
            <a:endParaRPr lang="en-GB" dirty="0"/>
          </a:p>
        </p:txBody>
      </p:sp>
      <p:pic>
        <p:nvPicPr>
          <p:cNvPr id="18" name="Picture 17" descr="IMG_2174.JPG"/>
          <p:cNvPicPr>
            <a:picLocks noChangeAspect="1"/>
          </p:cNvPicPr>
          <p:nvPr/>
        </p:nvPicPr>
        <p:blipFill>
          <a:blip r:embed="rId8" cstate="print"/>
          <a:stretch>
            <a:fillRect/>
          </a:stretch>
        </p:blipFill>
        <p:spPr>
          <a:xfrm>
            <a:off x="6732241" y="4725144"/>
            <a:ext cx="2016224" cy="1512168"/>
          </a:xfrm>
          <a:prstGeom prst="rect">
            <a:avLst/>
          </a:prstGeom>
        </p:spPr>
      </p:pic>
      <p:sp>
        <p:nvSpPr>
          <p:cNvPr id="19" name="TextBox 18"/>
          <p:cNvSpPr txBox="1"/>
          <p:nvPr/>
        </p:nvSpPr>
        <p:spPr>
          <a:xfrm>
            <a:off x="6732240" y="6453336"/>
            <a:ext cx="2016224" cy="369332"/>
          </a:xfrm>
          <a:prstGeom prst="rect">
            <a:avLst/>
          </a:prstGeom>
          <a:noFill/>
        </p:spPr>
        <p:txBody>
          <a:bodyPr wrap="square" rtlCol="0">
            <a:spAutoFit/>
          </a:bodyPr>
          <a:lstStyle/>
          <a:p>
            <a:r>
              <a:rPr lang="en-GB" dirty="0" smtClean="0"/>
              <a:t>Role Play</a:t>
            </a:r>
            <a:endParaRPr lang="en-GB" dirty="0"/>
          </a:p>
        </p:txBody>
      </p:sp>
      <p:pic>
        <p:nvPicPr>
          <p:cNvPr id="20" name="Picture 19" descr="IMG_2175.JPG"/>
          <p:cNvPicPr>
            <a:picLocks noChangeAspect="1"/>
          </p:cNvPicPr>
          <p:nvPr/>
        </p:nvPicPr>
        <p:blipFill>
          <a:blip r:embed="rId9" cstate="print"/>
          <a:srcRect t="5704"/>
          <a:stretch>
            <a:fillRect/>
          </a:stretch>
        </p:blipFill>
        <p:spPr>
          <a:xfrm>
            <a:off x="1403648" y="5085184"/>
            <a:ext cx="2334837" cy="1651248"/>
          </a:xfrm>
          <a:prstGeom prst="rect">
            <a:avLst/>
          </a:prstGeom>
        </p:spPr>
      </p:pic>
      <p:sp>
        <p:nvSpPr>
          <p:cNvPr id="21" name="TextBox 20"/>
          <p:cNvSpPr txBox="1"/>
          <p:nvPr/>
        </p:nvSpPr>
        <p:spPr>
          <a:xfrm>
            <a:off x="107504" y="5301208"/>
            <a:ext cx="1152128" cy="923330"/>
          </a:xfrm>
          <a:prstGeom prst="rect">
            <a:avLst/>
          </a:prstGeom>
          <a:noFill/>
        </p:spPr>
        <p:txBody>
          <a:bodyPr wrap="square" rtlCol="0">
            <a:spAutoFit/>
          </a:bodyPr>
          <a:lstStyle/>
          <a:p>
            <a:r>
              <a:rPr lang="en-GB" dirty="0" smtClean="0"/>
              <a:t>Don’t </a:t>
            </a:r>
            <a:r>
              <a:rPr lang="en-GB" dirty="0" err="1" smtClean="0"/>
              <a:t>Dis</a:t>
            </a:r>
            <a:endParaRPr lang="en-GB" dirty="0" smtClean="0"/>
          </a:p>
          <a:p>
            <a:r>
              <a:rPr lang="en-GB" dirty="0" smtClean="0"/>
              <a:t>Our Ability</a:t>
            </a:r>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67917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 y="0"/>
            <a:ext cx="9143999" cy="701290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Videos of 6 Workshops </a:t>
            </a:r>
            <a:endParaRPr lang="en-GB" dirty="0"/>
          </a:p>
        </p:txBody>
      </p:sp>
      <p:sp>
        <p:nvSpPr>
          <p:cNvPr id="3" name="Content Placeholder 2"/>
          <p:cNvSpPr>
            <a:spLocks noGrp="1"/>
          </p:cNvSpPr>
          <p:nvPr>
            <p:ph idx="1"/>
          </p:nvPr>
        </p:nvSpPr>
        <p:spPr/>
        <p:txBody>
          <a:bodyPr>
            <a:normAutofit fontScale="85000" lnSpcReduction="20000"/>
          </a:bodyPr>
          <a:lstStyle/>
          <a:p>
            <a:r>
              <a:rPr lang="en-GB" b="1" u="sng" dirty="0" err="1" smtClean="0">
                <a:hlinkClick r:id="rId2"/>
              </a:rPr>
              <a:t>Wroxham</a:t>
            </a:r>
            <a:r>
              <a:rPr lang="en-GB" b="1" u="sng" dirty="0" smtClean="0">
                <a:hlinkClick r:id="rId2"/>
              </a:rPr>
              <a:t> Primary School - Potter’s Bar</a:t>
            </a:r>
            <a:r>
              <a:rPr lang="en-GB" dirty="0" smtClean="0"/>
              <a:t>   </a:t>
            </a:r>
            <a:r>
              <a:rPr lang="en-GB" u="sng" dirty="0" smtClean="0">
                <a:hlinkClick r:id="rId3"/>
              </a:rPr>
              <a:t>https://www.youtube.com/watch?v=WJn8NoC7-Z</a:t>
            </a:r>
            <a:r>
              <a:rPr lang="en-GB" dirty="0" smtClean="0"/>
              <a:t>0</a:t>
            </a:r>
          </a:p>
          <a:p>
            <a:r>
              <a:rPr lang="en-GB" b="1" u="sng" dirty="0" err="1" smtClean="0">
                <a:hlinkClick r:id="rId4"/>
              </a:rPr>
              <a:t>Priestnall</a:t>
            </a:r>
            <a:r>
              <a:rPr lang="en-GB" b="1" u="sng" dirty="0" smtClean="0">
                <a:hlinkClick r:id="rId4"/>
              </a:rPr>
              <a:t> Secondary School - Stockport</a:t>
            </a:r>
            <a:r>
              <a:rPr lang="en-GB" dirty="0" smtClean="0"/>
              <a:t>    </a:t>
            </a:r>
            <a:r>
              <a:rPr lang="en-GB" u="sng" dirty="0" smtClean="0">
                <a:hlinkClick r:id="rId5"/>
              </a:rPr>
              <a:t>https://www.youtube.com/watch?v=QZ4L3HAIBjk</a:t>
            </a:r>
            <a:endParaRPr lang="en-GB" dirty="0" smtClean="0"/>
          </a:p>
          <a:p>
            <a:r>
              <a:rPr lang="en-GB" b="1" u="sng" dirty="0" smtClean="0">
                <a:hlinkClick r:id="rId6"/>
              </a:rPr>
              <a:t>Highbury Quadrant Primary School - London</a:t>
            </a:r>
            <a:r>
              <a:rPr lang="en-GB" dirty="0" smtClean="0"/>
              <a:t>    </a:t>
            </a:r>
            <a:r>
              <a:rPr lang="en-GB" u="sng" dirty="0" smtClean="0">
                <a:hlinkClick r:id="rId7"/>
              </a:rPr>
              <a:t>https://www.youtube.com/watch?v=FBDaWTokuK4</a:t>
            </a:r>
            <a:r>
              <a:rPr lang="en-GB" dirty="0" smtClean="0"/>
              <a:t> </a:t>
            </a:r>
          </a:p>
          <a:p>
            <a:r>
              <a:rPr lang="en-GB" b="1" u="sng" dirty="0" err="1" smtClean="0">
                <a:hlinkClick r:id="rId8"/>
              </a:rPr>
              <a:t>Fulford</a:t>
            </a:r>
            <a:r>
              <a:rPr lang="en-GB" b="1" u="sng" dirty="0" smtClean="0">
                <a:hlinkClick r:id="rId8"/>
              </a:rPr>
              <a:t> Secondary School - York</a:t>
            </a:r>
            <a:r>
              <a:rPr lang="en-GB" dirty="0" smtClean="0"/>
              <a:t>    </a:t>
            </a:r>
            <a:r>
              <a:rPr lang="en-GB" u="sng" dirty="0" smtClean="0">
                <a:hlinkClick r:id="rId9"/>
              </a:rPr>
              <a:t>https://www.youtube.com/watch?v=hb0Kl_hgjBI</a:t>
            </a:r>
            <a:r>
              <a:rPr lang="en-GB" dirty="0" smtClean="0"/>
              <a:t> </a:t>
            </a:r>
          </a:p>
          <a:p>
            <a:r>
              <a:rPr lang="en-GB" b="1" u="sng" dirty="0" smtClean="0">
                <a:hlinkClick r:id="rId10"/>
              </a:rPr>
              <a:t>Emerson Green Primary School - Bristol</a:t>
            </a:r>
            <a:r>
              <a:rPr lang="en-GB" dirty="0" smtClean="0"/>
              <a:t>    </a:t>
            </a:r>
            <a:r>
              <a:rPr lang="en-GB" u="sng" dirty="0" smtClean="0">
                <a:hlinkClick r:id="rId11"/>
              </a:rPr>
              <a:t>https://www.youtube.com/watch?v=Hbu6RYgxHi0</a:t>
            </a:r>
            <a:r>
              <a:rPr lang="en-GB" dirty="0" smtClean="0"/>
              <a:t> </a:t>
            </a:r>
          </a:p>
          <a:p>
            <a:r>
              <a:rPr lang="en-GB" b="1" u="sng" dirty="0" err="1" smtClean="0">
                <a:hlinkClick r:id="rId12"/>
              </a:rPr>
              <a:t>Colmore</a:t>
            </a:r>
            <a:r>
              <a:rPr lang="en-GB" b="1" u="sng" dirty="0" smtClean="0">
                <a:hlinkClick r:id="rId12"/>
              </a:rPr>
              <a:t> Junior School - Birmingham</a:t>
            </a:r>
            <a:r>
              <a:rPr lang="en-GB" dirty="0" smtClean="0"/>
              <a:t>    </a:t>
            </a:r>
            <a:r>
              <a:rPr lang="en-GB" u="sng" dirty="0" smtClean="0">
                <a:hlinkClick r:id="rId12"/>
              </a:rPr>
              <a:t>https://www.youtube.com/watch?v=mZrXNWMIbcc</a:t>
            </a:r>
            <a:r>
              <a:rPr lang="en-GB" dirty="0" smtClean="0"/>
              <a:t> </a:t>
            </a:r>
          </a:p>
          <a:p>
            <a:endParaRPr lang="en-GB" b="1" dirty="0" smtClean="0"/>
          </a:p>
          <a:p>
            <a:endParaRPr lang="en-GB" dirty="0"/>
          </a:p>
        </p:txBody>
      </p:sp>
      <p:pic>
        <p:nvPicPr>
          <p:cNvPr id="4" name="Picture 1" descr="X:\My Documents\My Pictures\RRDE Logo\rrlogo.gif"/>
          <p:cNvPicPr>
            <a:picLocks noChangeAspect="1" noChangeArrowheads="1"/>
          </p:cNvPicPr>
          <p:nvPr/>
        </p:nvPicPr>
        <p:blipFill>
          <a:blip r:embed="rId13" cstate="print"/>
          <a:srcRect/>
          <a:stretch>
            <a:fillRect/>
          </a:stretch>
        </p:blipFill>
        <p:spPr bwMode="auto">
          <a:xfrm>
            <a:off x="7596336" y="188640"/>
            <a:ext cx="968664" cy="558187"/>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b="1" dirty="0" smtClean="0">
                <a:solidFill>
                  <a:srgbClr val="FF0000"/>
                </a:solidFill>
              </a:rPr>
              <a:t/>
            </a:r>
            <a:br>
              <a:rPr lang="en-GB" b="1" dirty="0" smtClean="0">
                <a:solidFill>
                  <a:srgbClr val="FF0000"/>
                </a:solidFill>
              </a:rPr>
            </a:br>
            <a:r>
              <a:rPr lang="en-GB" b="1" dirty="0" smtClean="0">
                <a:solidFill>
                  <a:srgbClr val="FF0000"/>
                </a:solidFill>
              </a:rPr>
              <a:t>Lessons learned from this project</a:t>
            </a:r>
            <a:r>
              <a:rPr lang="en-GB" dirty="0" smtClean="0"/>
              <a:t/>
            </a:r>
            <a:br>
              <a:rPr lang="en-GB" dirty="0" smtClean="0"/>
            </a:br>
            <a:endParaRPr lang="en-GB" dirty="0"/>
          </a:p>
        </p:txBody>
      </p:sp>
      <p:sp>
        <p:nvSpPr>
          <p:cNvPr id="3" name="Content Placeholder 2"/>
          <p:cNvSpPr>
            <a:spLocks noGrp="1"/>
          </p:cNvSpPr>
          <p:nvPr>
            <p:ph idx="1"/>
          </p:nvPr>
        </p:nvSpPr>
        <p:spPr>
          <a:xfrm>
            <a:off x="457200" y="1052736"/>
            <a:ext cx="8229600" cy="5073427"/>
          </a:xfrm>
        </p:spPr>
        <p:txBody>
          <a:bodyPr>
            <a:normAutofit fontScale="77500" lnSpcReduction="20000"/>
          </a:bodyPr>
          <a:lstStyle/>
          <a:p>
            <a:pPr lvl="0"/>
            <a:r>
              <a:rPr lang="en-GB" b="1" dirty="0" smtClean="0"/>
              <a:t>Young </a:t>
            </a:r>
            <a:r>
              <a:rPr lang="en-GB" b="1" dirty="0"/>
              <a:t>people are generally ignorant of the history of the treatment of disabled people and benefit greatly from this knowledge in developing empathy for disabled people.</a:t>
            </a:r>
            <a:endParaRPr lang="en-GB" dirty="0"/>
          </a:p>
          <a:p>
            <a:pPr lvl="0"/>
            <a:r>
              <a:rPr lang="en-GB" b="1" dirty="0"/>
              <a:t>Young people do not know the origins of disablist language and its derivation. Once given a firm grounding they are prepared to challenge disablist language. Words such as mong, retard, </a:t>
            </a:r>
            <a:r>
              <a:rPr lang="en-GB" b="1" dirty="0" err="1"/>
              <a:t>spaz</a:t>
            </a:r>
            <a:r>
              <a:rPr lang="en-GB" b="1" dirty="0"/>
              <a:t> and idiot are harmful and in wide use in society.</a:t>
            </a:r>
            <a:endParaRPr lang="en-GB" dirty="0"/>
          </a:p>
          <a:p>
            <a:pPr lvl="0"/>
            <a:r>
              <a:rPr lang="en-GB" b="1" dirty="0"/>
              <a:t>A disabled adult, with some educational background, is best placed, through explaining their own experiences and generalising them, to run such interventions.  Failing this, staff who lead such interventions should be well versed with a social/human rights approach to disability rights and the history of disabled peoples’ oppression.</a:t>
            </a:r>
            <a:endParaRPr lang="en-GB" dirty="0"/>
          </a:p>
          <a:p>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7092280" y="5589240"/>
            <a:ext cx="1760752" cy="100014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Lessons Learned -2 </a:t>
            </a:r>
            <a:endParaRPr lang="en-GB" dirty="0">
              <a:solidFill>
                <a:srgbClr val="FF0000"/>
              </a:solidFill>
            </a:endParaRPr>
          </a:p>
        </p:txBody>
      </p:sp>
      <p:sp>
        <p:nvSpPr>
          <p:cNvPr id="3" name="Content Placeholder 2"/>
          <p:cNvSpPr>
            <a:spLocks noGrp="1"/>
          </p:cNvSpPr>
          <p:nvPr>
            <p:ph idx="1"/>
          </p:nvPr>
        </p:nvSpPr>
        <p:spPr/>
        <p:txBody>
          <a:bodyPr>
            <a:normAutofit fontScale="92500"/>
          </a:bodyPr>
          <a:lstStyle/>
          <a:p>
            <a:pPr lvl="0"/>
            <a:r>
              <a:rPr lang="en-GB" b="1" dirty="0" smtClean="0"/>
              <a:t>Groups that undertake this work should be given opportunities to share what they have learned with their peers.</a:t>
            </a:r>
            <a:endParaRPr lang="en-GB" dirty="0" smtClean="0"/>
          </a:p>
          <a:p>
            <a:pPr lvl="0"/>
            <a:r>
              <a:rPr lang="en-GB" b="1" dirty="0" smtClean="0"/>
              <a:t>School staff have not generally been exposed to the above and do not know how to effectively challenge disablist bullying. They need disability equality training and to be taught how to effectively challenge disablist bullying. </a:t>
            </a:r>
            <a:endParaRPr lang="en-GB" dirty="0" smtClean="0"/>
          </a:p>
          <a:p>
            <a:pPr>
              <a:buNone/>
            </a:pPr>
            <a:r>
              <a:rPr lang="en-GB" b="1" dirty="0" smtClean="0"/>
              <a:t> </a:t>
            </a:r>
            <a:endParaRPr lang="en-GB" dirty="0" smtClean="0"/>
          </a:p>
          <a:p>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7092280" y="5589240"/>
            <a:ext cx="1760752" cy="100014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rgbClr val="FF0000"/>
                </a:solidFill>
              </a:rPr>
              <a:t>Brining the Paradigm Shift into Behaviour-Using Restorative Justice</a:t>
            </a:r>
            <a:endParaRPr lang="en-GB"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GB" dirty="0" smtClean="0"/>
              <a:t>Restorative Methods</a:t>
            </a:r>
          </a:p>
          <a:p>
            <a:r>
              <a:rPr lang="en-GB" dirty="0" smtClean="0"/>
              <a:t>Emphatic Listening</a:t>
            </a:r>
          </a:p>
          <a:p>
            <a:r>
              <a:rPr lang="en-GB" dirty="0" err="1" smtClean="0"/>
              <a:t>Restorativve</a:t>
            </a:r>
            <a:r>
              <a:rPr lang="en-GB" dirty="0" smtClean="0"/>
              <a:t> Conferencing</a:t>
            </a:r>
          </a:p>
          <a:p>
            <a:r>
              <a:rPr lang="en-GB" dirty="0" smtClean="0"/>
              <a:t>Mediation</a:t>
            </a:r>
          </a:p>
          <a:p>
            <a:r>
              <a:rPr lang="en-GB" dirty="0" smtClean="0"/>
              <a:t>Restorative Circles</a:t>
            </a:r>
          </a:p>
          <a:p>
            <a:r>
              <a:rPr lang="en-GB" dirty="0" smtClean="0"/>
              <a:t>Circles of Friends</a:t>
            </a:r>
          </a:p>
          <a:p>
            <a:r>
              <a:rPr lang="en-GB" dirty="0" smtClean="0"/>
              <a:t>Child to Child approaches</a:t>
            </a:r>
          </a:p>
          <a:p>
            <a:r>
              <a:rPr lang="en-GB" dirty="0" smtClean="0"/>
              <a:t>Family Conferencing</a:t>
            </a:r>
          </a:p>
          <a:p>
            <a:r>
              <a:rPr lang="en-GB" dirty="0" smtClean="0"/>
              <a:t>Victim Empathy</a:t>
            </a:r>
          </a:p>
          <a:p>
            <a:r>
              <a:rPr lang="en-GB" dirty="0" smtClean="0"/>
              <a:t>Restorative Justice</a:t>
            </a:r>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7092280" y="5589240"/>
            <a:ext cx="1760752" cy="10001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smtClean="0">
                <a:solidFill>
                  <a:srgbClr val="FF0000"/>
                </a:solidFill>
              </a:rPr>
              <a:t>Features of a Restorative School</a:t>
            </a:r>
            <a:endParaRPr lang="en-GB" dirty="0">
              <a:solidFill>
                <a:srgbClr val="FF0000"/>
              </a:solidFill>
            </a:endParaRPr>
          </a:p>
        </p:txBody>
      </p:sp>
      <p:sp>
        <p:nvSpPr>
          <p:cNvPr id="3" name="Content Placeholder 2"/>
          <p:cNvSpPr>
            <a:spLocks noGrp="1"/>
          </p:cNvSpPr>
          <p:nvPr>
            <p:ph idx="1"/>
          </p:nvPr>
        </p:nvSpPr>
        <p:spPr>
          <a:xfrm>
            <a:off x="457200" y="1268760"/>
            <a:ext cx="8229600" cy="5400600"/>
          </a:xfrm>
        </p:spPr>
        <p:txBody>
          <a:bodyPr>
            <a:normAutofit fontScale="70000" lnSpcReduction="20000"/>
          </a:bodyPr>
          <a:lstStyle/>
          <a:p>
            <a:r>
              <a:rPr lang="en-GB" dirty="0" smtClean="0"/>
              <a:t>Bravely takes a new look at traditional process of educating</a:t>
            </a:r>
          </a:p>
          <a:p>
            <a:r>
              <a:rPr lang="en-GB" dirty="0" smtClean="0"/>
              <a:t>Centrality of judgement, deficit and failure is replaced by appreciation, alternative possibilities and hope</a:t>
            </a:r>
          </a:p>
          <a:p>
            <a:r>
              <a:rPr lang="en-GB" dirty="0" smtClean="0"/>
              <a:t>Issues are addressed rather than students punished</a:t>
            </a:r>
          </a:p>
          <a:p>
            <a:r>
              <a:rPr lang="en-GB" dirty="0" smtClean="0"/>
              <a:t>Teachers see themselves in equal relationship with students and their parents, not as authorities over them</a:t>
            </a:r>
          </a:p>
          <a:p>
            <a:r>
              <a:rPr lang="en-GB" dirty="0" smtClean="0"/>
              <a:t>The school community is committed to the integrity of its members</a:t>
            </a:r>
          </a:p>
          <a:p>
            <a:r>
              <a:rPr lang="en-GB" dirty="0" smtClean="0"/>
              <a:t>People speak respectfully to each other</a:t>
            </a:r>
          </a:p>
          <a:p>
            <a:r>
              <a:rPr lang="en-GB" dirty="0" smtClean="0"/>
              <a:t>Students learn that living in a complex communities not only possible, it is enjoyable</a:t>
            </a:r>
          </a:p>
          <a:p>
            <a:r>
              <a:rPr lang="en-GB" dirty="0" smtClean="0"/>
              <a:t>School achievement soars</a:t>
            </a:r>
          </a:p>
          <a:p>
            <a:r>
              <a:rPr lang="en-GB" dirty="0" smtClean="0"/>
              <a:t>Peace breaks out</a:t>
            </a:r>
          </a:p>
          <a:p>
            <a:endParaRPr lang="en-GB" dirty="0" smtClean="0"/>
          </a:p>
          <a:p>
            <a:r>
              <a:rPr lang="en-GB" dirty="0" smtClean="0"/>
              <a:t>The Restorative Practice Development Team 2003   </a:t>
            </a:r>
          </a:p>
          <a:p>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7092280" y="5589240"/>
            <a:ext cx="1760752" cy="10001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14202"/>
          </a:xfrm>
        </p:spPr>
        <p:txBody>
          <a:bodyPr>
            <a:noAutofit/>
          </a:bodyPr>
          <a:lstStyle/>
          <a:p>
            <a:r>
              <a:rPr lang="en-GB" sz="3600" dirty="0" smtClean="0">
                <a:solidFill>
                  <a:srgbClr val="FF0000"/>
                </a:solidFill>
              </a:rPr>
              <a:t>What is your Experience?</a:t>
            </a:r>
            <a:br>
              <a:rPr lang="en-GB" sz="3600" dirty="0" smtClean="0">
                <a:solidFill>
                  <a:srgbClr val="FF0000"/>
                </a:solidFill>
              </a:rPr>
            </a:br>
            <a:r>
              <a:rPr lang="en-GB" sz="3600" dirty="0" smtClean="0">
                <a:solidFill>
                  <a:srgbClr val="FF0000"/>
                </a:solidFill>
              </a:rPr>
              <a:t>How can this approach be used in your context?</a:t>
            </a:r>
            <a:endParaRPr lang="en-GB" sz="3600" dirty="0">
              <a:solidFill>
                <a:srgbClr val="FF0000"/>
              </a:solidFill>
            </a:endParaRPr>
          </a:p>
        </p:txBody>
      </p:sp>
      <p:pic>
        <p:nvPicPr>
          <p:cNvPr id="1026" name="Picture 2" descr="PATH"/>
          <p:cNvPicPr>
            <a:picLocks noChangeAspect="1" noChangeArrowheads="1"/>
          </p:cNvPicPr>
          <p:nvPr/>
        </p:nvPicPr>
        <p:blipFill>
          <a:blip r:embed="rId2" cstate="print"/>
          <a:srcRect/>
          <a:stretch>
            <a:fillRect/>
          </a:stretch>
        </p:blipFill>
        <p:spPr bwMode="auto">
          <a:xfrm>
            <a:off x="827584" y="1844824"/>
            <a:ext cx="7476484" cy="4453327"/>
          </a:xfrm>
          <a:prstGeom prst="rect">
            <a:avLst/>
          </a:prstGeom>
          <a:noFill/>
        </p:spPr>
      </p:pic>
      <p:pic>
        <p:nvPicPr>
          <p:cNvPr id="5" name="Picture 1" descr="X:\My Documents\My Pictures\RRDE Logo\rrlogo.gif"/>
          <p:cNvPicPr>
            <a:picLocks noChangeAspect="1" noChangeArrowheads="1"/>
          </p:cNvPicPr>
          <p:nvPr/>
        </p:nvPicPr>
        <p:blipFill>
          <a:blip r:embed="rId3" cstate="print"/>
          <a:srcRect/>
          <a:stretch>
            <a:fillRect/>
          </a:stretch>
        </p:blipFill>
        <p:spPr bwMode="auto">
          <a:xfrm>
            <a:off x="8100392" y="6265206"/>
            <a:ext cx="1043608" cy="59279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FF0000"/>
                </a:solidFill>
              </a:rPr>
              <a:t>Violence against Children with Disabilities-2</a:t>
            </a:r>
            <a:endParaRPr lang="en-GB" b="1"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GB" dirty="0" smtClean="0"/>
              <a:t>A 15 country study of severe corporal punishment of children with and without disabilities found that in nearly half of the countries studied, children with disabilities were significantly more likely to experience severe physical punishment; experimentation; abandonment and being left to die; and ‘mercy killing’, a crime often attracting lower penalties, reflecting the lower value attached to their life. </a:t>
            </a:r>
          </a:p>
          <a:p>
            <a:r>
              <a:rPr lang="en-GB" dirty="0" smtClean="0"/>
              <a:t> In Thailand, there are reports of brothels specifically seeking deaf girls, assuming that they will be less able to seek help or return home because neither customers, employers nor fellow sex workers are able to </a:t>
            </a:r>
            <a:r>
              <a:rPr lang="en-GB" dirty="0" err="1" smtClean="0"/>
              <a:t>speaksign</a:t>
            </a:r>
            <a:r>
              <a:rPr lang="en-GB" dirty="0" smtClean="0"/>
              <a:t> language. </a:t>
            </a:r>
          </a:p>
          <a:p>
            <a:endParaRPr lang="en-GB"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FF0000"/>
                </a:solidFill>
              </a:rPr>
              <a:t>Violence against Children with Disabilities-3</a:t>
            </a:r>
            <a:endParaRPr lang="en-GB" b="1" dirty="0">
              <a:solidFill>
                <a:srgbClr val="FF0000"/>
              </a:solidFill>
            </a:endParaRPr>
          </a:p>
        </p:txBody>
      </p:sp>
      <p:sp>
        <p:nvSpPr>
          <p:cNvPr id="3" name="Content Placeholder 2"/>
          <p:cNvSpPr>
            <a:spLocks noGrp="1"/>
          </p:cNvSpPr>
          <p:nvPr>
            <p:ph idx="1"/>
          </p:nvPr>
        </p:nvSpPr>
        <p:spPr>
          <a:xfrm>
            <a:off x="323528" y="1600200"/>
            <a:ext cx="8568952" cy="4925144"/>
          </a:xfrm>
        </p:spPr>
        <p:txBody>
          <a:bodyPr>
            <a:normAutofit fontScale="70000" lnSpcReduction="20000"/>
          </a:bodyPr>
          <a:lstStyle/>
          <a:p>
            <a:r>
              <a:rPr lang="en-GB" dirty="0" smtClean="0"/>
              <a:t>Children with disabilities often face being physically assaulted, stoned, or spat upon on while going to school.</a:t>
            </a:r>
          </a:p>
          <a:p>
            <a:r>
              <a:rPr lang="en-GB" dirty="0" smtClean="0"/>
              <a:t> For poor families, and those with limited or no access to social protection or basic services, the birth of a child with a disability can lead to significant family stress resulting in rejection and violence, particularly where the child is physically dependent on others to provide care, or has reduced ability to recognize danger or protect themselves. </a:t>
            </a:r>
            <a:endParaRPr lang="en-GB" dirty="0"/>
          </a:p>
          <a:p>
            <a:r>
              <a:rPr lang="en-GB" dirty="0" smtClean="0"/>
              <a:t>Stigma and fear often leads to children with disabilities being hidden away and denied access to other children. They may be isolated from neighbours, the extended family or local community members, rendering it less likely that violence or abuse, perpetrated by family members, is identified or reported.</a:t>
            </a:r>
          </a:p>
          <a:p>
            <a:r>
              <a:rPr lang="en-GB" dirty="0" smtClean="0"/>
              <a:t> Some forms of violence are specific to children with disabilities: abuse defined as behaviour modification, including electroconvulsive treatment, drug therapy and electric shocks; the practice of forced sterilization of girls with disabilities; exposure to medical or scientific</a:t>
            </a: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rmAutofit fontScale="90000"/>
          </a:bodyPr>
          <a:lstStyle/>
          <a:p>
            <a:r>
              <a:rPr lang="en-GB" b="1" dirty="0" smtClean="0">
                <a:solidFill>
                  <a:srgbClr val="FF0000"/>
                </a:solidFill>
              </a:rPr>
              <a:t>Violence against Children with Disabilities-4</a:t>
            </a:r>
            <a:endParaRPr lang="en-GB" b="1" dirty="0">
              <a:solidFill>
                <a:srgbClr val="FF0000"/>
              </a:solidFill>
            </a:endParaRPr>
          </a:p>
        </p:txBody>
      </p:sp>
      <p:sp>
        <p:nvSpPr>
          <p:cNvPr id="3" name="Content Placeholder 2"/>
          <p:cNvSpPr>
            <a:spLocks noGrp="1"/>
          </p:cNvSpPr>
          <p:nvPr>
            <p:ph idx="1"/>
          </p:nvPr>
        </p:nvSpPr>
        <p:spPr>
          <a:xfrm>
            <a:off x="457200" y="1600200"/>
            <a:ext cx="8229600" cy="4925144"/>
          </a:xfrm>
        </p:spPr>
        <p:txBody>
          <a:bodyPr>
            <a:normAutofit fontScale="77500" lnSpcReduction="20000"/>
          </a:bodyPr>
          <a:lstStyle/>
          <a:p>
            <a:r>
              <a:rPr lang="en-GB" dirty="0" smtClean="0"/>
              <a:t>In Taiwan, a study found that the proportion of children that were sexually exploited engaged in sex work who had mild developmental disabilities was six times greater than what might be expected from their incidence in the general population. </a:t>
            </a:r>
          </a:p>
          <a:p>
            <a:r>
              <a:rPr lang="en-GB" dirty="0" smtClean="0"/>
              <a:t>Protection systems and reporting mechanisms commonly fail to take account of the needs of children with disabilities. They therefore experience difficulties in accessing help and if they are able to do so, they rarely get access to effective justice or redress’</a:t>
            </a:r>
          </a:p>
          <a:p>
            <a:r>
              <a:rPr lang="en-GB" dirty="0" smtClean="0"/>
              <a:t> The Secretary-General’s Special Representative on Violence against Children, in a report on counselling, complaint and reporting mechanisms, highlighted the particular challenges faced by children with disabilities in seeking redress. </a:t>
            </a:r>
          </a:p>
          <a:p>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FF0000"/>
                </a:solidFill>
              </a:rPr>
              <a:t>Violence against Children with Disabilities-5</a:t>
            </a:r>
            <a:endParaRPr lang="en-GB" dirty="0"/>
          </a:p>
        </p:txBody>
      </p:sp>
      <p:sp>
        <p:nvSpPr>
          <p:cNvPr id="3" name="Content Placeholder 2"/>
          <p:cNvSpPr>
            <a:spLocks noGrp="1"/>
          </p:cNvSpPr>
          <p:nvPr>
            <p:ph idx="1"/>
          </p:nvPr>
        </p:nvSpPr>
        <p:spPr/>
        <p:txBody>
          <a:bodyPr>
            <a:normAutofit fontScale="92500" lnSpcReduction="20000"/>
          </a:bodyPr>
          <a:lstStyle/>
          <a:p>
            <a:r>
              <a:rPr lang="en-GB" dirty="0"/>
              <a:t> Violence is everywhere – in mainstream and </a:t>
            </a:r>
            <a:r>
              <a:rPr lang="en-GB" dirty="0" smtClean="0"/>
              <a:t>integrated schools </a:t>
            </a:r>
            <a:r>
              <a:rPr lang="en-GB" dirty="0"/>
              <a:t>as well, but especially out of it – in </a:t>
            </a:r>
            <a:r>
              <a:rPr lang="en-GB" dirty="0" smtClean="0"/>
              <a:t>institutions/special schools </a:t>
            </a:r>
            <a:r>
              <a:rPr lang="en-GB" dirty="0"/>
              <a:t>for children and young people with disabilities. </a:t>
            </a:r>
            <a:endParaRPr lang="en-GB" dirty="0" smtClean="0"/>
          </a:p>
          <a:p>
            <a:r>
              <a:rPr lang="en-GB" dirty="0" smtClean="0"/>
              <a:t>There </a:t>
            </a:r>
            <a:r>
              <a:rPr lang="en-GB" dirty="0"/>
              <a:t>is violence in the fact that the ‘regular’ school is denied us. </a:t>
            </a:r>
            <a:endParaRPr lang="en-GB" dirty="0" smtClean="0"/>
          </a:p>
          <a:p>
            <a:r>
              <a:rPr lang="en-GB" dirty="0" smtClean="0"/>
              <a:t>And </a:t>
            </a:r>
            <a:r>
              <a:rPr lang="en-GB" dirty="0"/>
              <a:t>with this educational exclusion, is our exclusion from of all the life skills which mainstream education can offer, such as  sexual and reproductive health education and information.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132856"/>
            <a:ext cx="7772400" cy="1872208"/>
          </a:xfrm>
        </p:spPr>
        <p:txBody>
          <a:bodyPr>
            <a:normAutofit fontScale="90000"/>
          </a:bodyPr>
          <a:lstStyle/>
          <a:p>
            <a:r>
              <a:rPr lang="en-GB" sz="3100" b="1" dirty="0" smtClean="0">
                <a:solidFill>
                  <a:srgbClr val="FF0000"/>
                </a:solidFill>
              </a:rPr>
              <a:t/>
            </a:r>
            <a:br>
              <a:rPr lang="en-GB" sz="3100" b="1" dirty="0" smtClean="0">
                <a:solidFill>
                  <a:srgbClr val="FF0000"/>
                </a:solidFill>
              </a:rPr>
            </a:br>
            <a:r>
              <a:rPr lang="en-GB" sz="3100" b="1" dirty="0" smtClean="0">
                <a:solidFill>
                  <a:srgbClr val="FF0000"/>
                </a:solidFill>
              </a:rPr>
              <a:t/>
            </a:r>
            <a:br>
              <a:rPr lang="en-GB" sz="3100" b="1" dirty="0" smtClean="0">
                <a:solidFill>
                  <a:srgbClr val="FF0000"/>
                </a:solidFill>
              </a:rPr>
            </a:br>
            <a:r>
              <a:rPr lang="en-GB" sz="3100" b="1" dirty="0">
                <a:solidFill>
                  <a:srgbClr val="FF0000"/>
                </a:solidFill>
              </a:rPr>
              <a:t/>
            </a:r>
            <a:br>
              <a:rPr lang="en-GB" sz="3100" b="1" dirty="0">
                <a:solidFill>
                  <a:srgbClr val="FF0000"/>
                </a:solidFill>
              </a:rPr>
            </a:br>
            <a:r>
              <a:rPr lang="en-GB" b="1" dirty="0" smtClean="0">
                <a:solidFill>
                  <a:srgbClr val="FF0000"/>
                </a:solidFill>
              </a:rPr>
              <a:t>Challenging </a:t>
            </a:r>
            <a:r>
              <a:rPr lang="en-GB" b="1" dirty="0">
                <a:solidFill>
                  <a:srgbClr val="FF0000"/>
                </a:solidFill>
              </a:rPr>
              <a:t>Disablist Bullying in Schools -2015 World of Inclusion/ Anti Bullying Alliance Joint Project </a:t>
            </a:r>
            <a:r>
              <a:rPr lang="en-GB" dirty="0"/>
              <a:t/>
            </a:r>
            <a:br>
              <a:rPr lang="en-GB" dirty="0"/>
            </a:br>
            <a:r>
              <a:rPr lang="en-GB" dirty="0"/>
              <a:t/>
            </a:r>
            <a:br>
              <a:rPr lang="en-GB" dirty="0"/>
            </a:br>
            <a:endParaRPr lang="en-GB" dirty="0"/>
          </a:p>
        </p:txBody>
      </p:sp>
      <p:sp>
        <p:nvSpPr>
          <p:cNvPr id="3" name="Subtitle 2"/>
          <p:cNvSpPr>
            <a:spLocks noGrp="1"/>
          </p:cNvSpPr>
          <p:nvPr>
            <p:ph type="subTitle" idx="1"/>
          </p:nvPr>
        </p:nvSpPr>
        <p:spPr>
          <a:xfrm>
            <a:off x="1331640" y="4653136"/>
            <a:ext cx="6400800" cy="1752600"/>
          </a:xfrm>
        </p:spPr>
        <p:txBody>
          <a:bodyPr/>
          <a:lstStyle/>
          <a:p>
            <a:r>
              <a:rPr lang="en-GB" dirty="0" smtClean="0">
                <a:solidFill>
                  <a:schemeClr val="tx1"/>
                </a:solidFill>
              </a:rPr>
              <a:t>Richard Rieser</a:t>
            </a:r>
          </a:p>
          <a:p>
            <a:r>
              <a:rPr lang="en-GB" dirty="0" smtClean="0">
                <a:hlinkClick r:id="rId2"/>
              </a:rPr>
              <a:t>www.worldofinclusion.com</a:t>
            </a:r>
            <a:r>
              <a:rPr lang="en-GB" dirty="0" smtClean="0"/>
              <a:t> </a:t>
            </a:r>
            <a:endParaRPr lang="en-GB" dirty="0"/>
          </a:p>
        </p:txBody>
      </p:sp>
      <p:pic>
        <p:nvPicPr>
          <p:cNvPr id="4" name="Picture 3" descr="World of Inclusion banner"/>
          <p:cNvPicPr/>
          <p:nvPr/>
        </p:nvPicPr>
        <p:blipFill>
          <a:blip r:embed="rId3" cstate="print"/>
          <a:srcRect/>
          <a:stretch>
            <a:fillRect/>
          </a:stretch>
        </p:blipFill>
        <p:spPr bwMode="auto">
          <a:xfrm>
            <a:off x="539552" y="908720"/>
            <a:ext cx="5328592" cy="1008112"/>
          </a:xfrm>
          <a:prstGeom prst="rect">
            <a:avLst/>
          </a:prstGeom>
          <a:noFill/>
          <a:ln w="9525">
            <a:noFill/>
            <a:miter lim="800000"/>
            <a:headEnd/>
            <a:tailEnd/>
          </a:ln>
        </p:spPr>
      </p:pic>
      <p:pic>
        <p:nvPicPr>
          <p:cNvPr id="5" name="Picture 4" descr="Anti Bullying Alliance SEND Logo"/>
          <p:cNvPicPr/>
          <p:nvPr/>
        </p:nvPicPr>
        <p:blipFill>
          <a:blip r:embed="rId4" cstate="print"/>
          <a:srcRect/>
          <a:stretch>
            <a:fillRect/>
          </a:stretch>
        </p:blipFill>
        <p:spPr bwMode="auto">
          <a:xfrm>
            <a:off x="6300192" y="980728"/>
            <a:ext cx="1872208" cy="108012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Reasons why bullying is prevalent</a:t>
            </a:r>
            <a:endParaRPr lang="en-GB"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GB" dirty="0"/>
              <a:t>Inclusion leads to a wider diversity of young people with different physical and mental impairments being in school with non-disabled peers. </a:t>
            </a:r>
            <a:endParaRPr lang="en-GB" dirty="0" smtClean="0"/>
          </a:p>
          <a:p>
            <a:r>
              <a:rPr lang="en-GB" dirty="0" smtClean="0"/>
              <a:t>Increasing </a:t>
            </a:r>
            <a:r>
              <a:rPr lang="en-GB" dirty="0"/>
              <a:t>insecurity is a feature of many education systems, as competition replaces collaboration. Scapegoating of those who are different becomes common</a:t>
            </a:r>
            <a:r>
              <a:rPr lang="en-GB" dirty="0" smtClean="0"/>
              <a:t>.</a:t>
            </a:r>
          </a:p>
          <a:p>
            <a:r>
              <a:rPr lang="en-GB" dirty="0" smtClean="0"/>
              <a:t> </a:t>
            </a:r>
            <a:r>
              <a:rPr lang="en-GB" dirty="0"/>
              <a:t>This is not inevitable. If teachers and others who work in schools and young people themselves challenge the prejudicial thinking, its root causes and make young people aware of the very harmful psychological impact that bullying has, it can be eliminated.</a:t>
            </a:r>
          </a:p>
          <a:p>
            <a:r>
              <a:rPr lang="en-GB" dirty="0"/>
              <a:t>This work on disabilist bullying commenced with a number of resources produced for school staff.</a:t>
            </a:r>
          </a:p>
          <a:p>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7164288" y="5661248"/>
            <a:ext cx="1760752" cy="1000147"/>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normAutofit/>
          </a:bodyPr>
          <a:lstStyle/>
          <a:p>
            <a:r>
              <a:rPr lang="en-GB" dirty="0" smtClean="0">
                <a:solidFill>
                  <a:srgbClr val="FF0000"/>
                </a:solidFill>
              </a:rPr>
              <a:t>What we did</a:t>
            </a:r>
            <a:endParaRPr lang="en-GB" dirty="0">
              <a:solidFill>
                <a:srgbClr val="FF0000"/>
              </a:solidFill>
            </a:endParaRPr>
          </a:p>
        </p:txBody>
      </p:sp>
      <p:sp>
        <p:nvSpPr>
          <p:cNvPr id="3" name="Content Placeholder 2"/>
          <p:cNvSpPr>
            <a:spLocks noGrp="1"/>
          </p:cNvSpPr>
          <p:nvPr>
            <p:ph idx="1"/>
          </p:nvPr>
        </p:nvSpPr>
        <p:spPr>
          <a:xfrm>
            <a:off x="179512" y="908720"/>
            <a:ext cx="8784976" cy="5949280"/>
          </a:xfrm>
        </p:spPr>
        <p:txBody>
          <a:bodyPr>
            <a:normAutofit fontScale="77500" lnSpcReduction="20000"/>
          </a:bodyPr>
          <a:lstStyle/>
          <a:p>
            <a:r>
              <a:rPr lang="en-GB" b="1" dirty="0" smtClean="0"/>
              <a:t>Following the preparation of guides for teachers, ABA </a:t>
            </a:r>
            <a:r>
              <a:rPr lang="en-GB" b="1" dirty="0"/>
              <a:t>has worked with Richard Rieser </a:t>
            </a:r>
            <a:r>
              <a:rPr lang="en-GB" b="1" dirty="0" smtClean="0"/>
              <a:t> </a:t>
            </a:r>
            <a:r>
              <a:rPr lang="en-GB" b="1" dirty="0"/>
              <a:t>to develop some materials to help challenge disablist bullying in schools with school students or pupils. </a:t>
            </a:r>
            <a:endParaRPr lang="en-GB" b="1" dirty="0" smtClean="0"/>
          </a:p>
          <a:p>
            <a:r>
              <a:rPr lang="en-GB" b="1" dirty="0" smtClean="0"/>
              <a:t>The workshop was led by a disabled adult with an education background. The workshops were based on social model thinking and an historical analysis of the oppression disabled people have faced.</a:t>
            </a:r>
          </a:p>
          <a:p>
            <a:r>
              <a:rPr lang="en-GB" b="1" dirty="0" smtClean="0"/>
              <a:t>The </a:t>
            </a:r>
            <a:r>
              <a:rPr lang="en-GB" b="1" dirty="0"/>
              <a:t>groups were made up of disabled and non-disabled pupils</a:t>
            </a:r>
            <a:r>
              <a:rPr lang="en-GB" b="1" dirty="0" smtClean="0"/>
              <a:t>.</a:t>
            </a:r>
          </a:p>
          <a:p>
            <a:r>
              <a:rPr lang="en-GB" b="1" dirty="0" smtClean="0"/>
              <a:t> </a:t>
            </a:r>
            <a:r>
              <a:rPr lang="en-GB" b="1" dirty="0"/>
              <a:t>After a day’s workshop the group had to develop a presentation to their peers the next day.  </a:t>
            </a:r>
            <a:r>
              <a:rPr lang="en-GB" b="1" dirty="0" smtClean="0"/>
              <a:t>The </a:t>
            </a:r>
            <a:r>
              <a:rPr lang="en-GB" b="1" dirty="0"/>
              <a:t>workshops generated a great deal of interest and on-going work in the schools. </a:t>
            </a:r>
            <a:endParaRPr lang="en-GB" b="1" dirty="0" smtClean="0"/>
          </a:p>
          <a:p>
            <a:r>
              <a:rPr lang="en-GB" b="1" dirty="0" smtClean="0"/>
              <a:t>We </a:t>
            </a:r>
            <a:r>
              <a:rPr lang="en-GB" b="1" dirty="0"/>
              <a:t>went to six schools (4 primary and 2 secondary) to test out our materials. As a result, we have created six short films  to give ideas about challenging disablist bullying in school. </a:t>
            </a:r>
            <a:endParaRPr lang="en-GB" b="1" dirty="0" smtClean="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7596336" y="188640"/>
            <a:ext cx="968664" cy="558187"/>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smtClean="0">
                <a:solidFill>
                  <a:srgbClr val="FF0000"/>
                </a:solidFill>
              </a:rPr>
              <a:t>Activities</a:t>
            </a:r>
            <a:endParaRPr lang="en-GB" dirty="0">
              <a:solidFill>
                <a:srgbClr val="FF0000"/>
              </a:solidFill>
            </a:endParaRPr>
          </a:p>
        </p:txBody>
      </p:sp>
      <p:sp>
        <p:nvSpPr>
          <p:cNvPr id="3" name="Content Placeholder 2"/>
          <p:cNvSpPr>
            <a:spLocks noGrp="1"/>
          </p:cNvSpPr>
          <p:nvPr>
            <p:ph sz="half" idx="1"/>
          </p:nvPr>
        </p:nvSpPr>
        <p:spPr>
          <a:xfrm>
            <a:off x="457200" y="1196752"/>
            <a:ext cx="4038600" cy="4929411"/>
          </a:xfrm>
        </p:spPr>
        <p:txBody>
          <a:bodyPr>
            <a:normAutofit fontScale="85000" lnSpcReduction="20000"/>
          </a:bodyPr>
          <a:lstStyle/>
          <a:p>
            <a:r>
              <a:rPr lang="en-GB" dirty="0" smtClean="0"/>
              <a:t>Explain children with disabilities more bullied. Is this fair?</a:t>
            </a:r>
          </a:p>
          <a:p>
            <a:r>
              <a:rPr lang="en-GB" dirty="0" smtClean="0"/>
              <a:t>What is disability-common impairments group decides should be in/out the circle</a:t>
            </a:r>
          </a:p>
          <a:p>
            <a:r>
              <a:rPr lang="en-GB" dirty="0" smtClean="0"/>
              <a:t>Write all words to do with disability they know. Circle those positive.</a:t>
            </a:r>
          </a:p>
          <a:p>
            <a:r>
              <a:rPr lang="en-GB" dirty="0" smtClean="0"/>
              <a:t>Explain barriers disable Build wall of barriers on card.</a:t>
            </a:r>
          </a:p>
          <a:p>
            <a:r>
              <a:rPr lang="en-GB" dirty="0" smtClean="0"/>
              <a:t>In groups come up with solutions to the barriers</a:t>
            </a:r>
            <a:endParaRPr lang="en-GB" dirty="0"/>
          </a:p>
        </p:txBody>
      </p:sp>
      <p:sp>
        <p:nvSpPr>
          <p:cNvPr id="4" name="Content Placeholder 3"/>
          <p:cNvSpPr>
            <a:spLocks noGrp="1"/>
          </p:cNvSpPr>
          <p:nvPr>
            <p:ph sz="half" idx="2"/>
          </p:nvPr>
        </p:nvSpPr>
        <p:spPr>
          <a:xfrm>
            <a:off x="4648200" y="1268760"/>
            <a:ext cx="4038600" cy="4857403"/>
          </a:xfrm>
        </p:spPr>
        <p:txBody>
          <a:bodyPr>
            <a:normAutofit fontScale="85000" lnSpcReduction="20000"/>
          </a:bodyPr>
          <a:lstStyle/>
          <a:p>
            <a:r>
              <a:rPr lang="en-GB" dirty="0" smtClean="0"/>
              <a:t>Disability detective. In pairs examine info sheet different groups of impairment answer questions.</a:t>
            </a:r>
          </a:p>
          <a:p>
            <a:r>
              <a:rPr lang="en-GB" dirty="0" smtClean="0"/>
              <a:t>Where do negative words come from?</a:t>
            </a:r>
          </a:p>
          <a:p>
            <a:r>
              <a:rPr lang="en-GB" dirty="0" smtClean="0"/>
              <a:t>History of our oppression fit different slides on time line.</a:t>
            </a:r>
            <a:endParaRPr lang="en-GB" dirty="0"/>
          </a:p>
          <a:p>
            <a:r>
              <a:rPr lang="en-GB" dirty="0" smtClean="0"/>
              <a:t>View Case study cartoon of bullying-animation</a:t>
            </a:r>
          </a:p>
          <a:p>
            <a:r>
              <a:rPr lang="en-GB" dirty="0" smtClean="0"/>
              <a:t>Given other real life examples. Come up with solutions</a:t>
            </a:r>
            <a:endParaRPr lang="en-GB" dirty="0"/>
          </a:p>
        </p:txBody>
      </p:sp>
      <p:pic>
        <p:nvPicPr>
          <p:cNvPr id="5" name="Picture 1" descr="X:\My Documents\My Pictures\RRDE Logo\rrlogo.gif"/>
          <p:cNvPicPr>
            <a:picLocks noChangeAspect="1" noChangeArrowheads="1"/>
          </p:cNvPicPr>
          <p:nvPr/>
        </p:nvPicPr>
        <p:blipFill>
          <a:blip r:embed="rId2" cstate="print"/>
          <a:srcRect/>
          <a:stretch>
            <a:fillRect/>
          </a:stretch>
        </p:blipFill>
        <p:spPr bwMode="auto">
          <a:xfrm>
            <a:off x="7596336" y="188640"/>
            <a:ext cx="968664" cy="55818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1861</TotalTime>
  <Words>1340</Words>
  <Application>Microsoft Office PowerPoint</Application>
  <PresentationFormat>On-screen Show (4:3)</PresentationFormat>
  <Paragraphs>103</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Violence against Children with Disabilities 1</vt:lpstr>
      <vt:lpstr>Violence against Children with Disabilities-2</vt:lpstr>
      <vt:lpstr>Violence against Children with Disabilities-3</vt:lpstr>
      <vt:lpstr>Violence against Children with Disabilities-4</vt:lpstr>
      <vt:lpstr>Violence against Children with Disabilities-5</vt:lpstr>
      <vt:lpstr>   Challenging Disablist Bullying in Schools -2015 World of Inclusion/ Anti Bullying Alliance Joint Project   </vt:lpstr>
      <vt:lpstr>Reasons why bullying is prevalent</vt:lpstr>
      <vt:lpstr>What we did</vt:lpstr>
      <vt:lpstr>Activities</vt:lpstr>
      <vt:lpstr>Preparing Presentation for Peers of What  We Learned</vt:lpstr>
      <vt:lpstr>Slide 11</vt:lpstr>
      <vt:lpstr>Slide 12</vt:lpstr>
      <vt:lpstr>Videos of 6 Workshops </vt:lpstr>
      <vt:lpstr> Lessons learned from this project </vt:lpstr>
      <vt:lpstr>Lessons Learned -2 </vt:lpstr>
      <vt:lpstr>Brining the Paradigm Shift into Behaviour-Using Restorative Justice</vt:lpstr>
      <vt:lpstr>Features of a Restorative School</vt:lpstr>
      <vt:lpstr>What is your Experience? How can this approach be used in your context?</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Challenging Disablist Bullying in Schools -2015 World of Inclusion/ Anti Bullying Alliance Joint Project</dc:title>
  <dc:creator>Richard</dc:creator>
  <cp:lastModifiedBy>Richard</cp:lastModifiedBy>
  <cp:revision>177</cp:revision>
  <dcterms:created xsi:type="dcterms:W3CDTF">2016-02-08T08:27:02Z</dcterms:created>
  <dcterms:modified xsi:type="dcterms:W3CDTF">2017-01-09T19:59:51Z</dcterms:modified>
</cp:coreProperties>
</file>