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76" r:id="rId3"/>
    <p:sldId id="377" r:id="rId4"/>
    <p:sldId id="260" r:id="rId5"/>
    <p:sldId id="261" r:id="rId6"/>
    <p:sldId id="263" r:id="rId7"/>
    <p:sldId id="264" r:id="rId8"/>
    <p:sldId id="265" r:id="rId9"/>
    <p:sldId id="266" r:id="rId10"/>
    <p:sldId id="262" r:id="rId11"/>
    <p:sldId id="267" r:id="rId12"/>
    <p:sldId id="268" r:id="rId13"/>
    <p:sldId id="269" r:id="rId14"/>
    <p:sldId id="270" r:id="rId15"/>
    <p:sldId id="305" r:id="rId16"/>
    <p:sldId id="365" r:id="rId17"/>
    <p:sldId id="271" r:id="rId18"/>
    <p:sldId id="307" r:id="rId19"/>
    <p:sldId id="306" r:id="rId20"/>
    <p:sldId id="272" r:id="rId21"/>
    <p:sldId id="318" r:id="rId22"/>
    <p:sldId id="273" r:id="rId23"/>
    <p:sldId id="375" r:id="rId24"/>
    <p:sldId id="258" r:id="rId25"/>
    <p:sldId id="358" r:id="rId26"/>
    <p:sldId id="359" r:id="rId27"/>
    <p:sldId id="360" r:id="rId28"/>
    <p:sldId id="361" r:id="rId29"/>
    <p:sldId id="362" r:id="rId30"/>
    <p:sldId id="278" r:id="rId31"/>
    <p:sldId id="301" r:id="rId32"/>
    <p:sldId id="257" r:id="rId33"/>
    <p:sldId id="293" r:id="rId34"/>
    <p:sldId id="294" r:id="rId35"/>
    <p:sldId id="302" r:id="rId36"/>
    <p:sldId id="303" r:id="rId37"/>
    <p:sldId id="357" r:id="rId38"/>
    <p:sldId id="304" r:id="rId39"/>
    <p:sldId id="380" r:id="rId40"/>
    <p:sldId id="378" r:id="rId41"/>
    <p:sldId id="379" r:id="rId42"/>
    <p:sldId id="27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Rieser" userId="ae8e6e31-fd09-4267-af3e-4984320de5b9" providerId="ADAL" clId="{99E0BA1A-C7B3-4FBB-8D1C-E53F4FF2E956}"/>
    <pc:docChg chg="delSld modSld">
      <pc:chgData name="Richard Rieser" userId="ae8e6e31-fd09-4267-af3e-4984320de5b9" providerId="ADAL" clId="{99E0BA1A-C7B3-4FBB-8D1C-E53F4FF2E956}" dt="2022-09-29T22:22:36.184" v="9" actId="113"/>
      <pc:docMkLst>
        <pc:docMk/>
      </pc:docMkLst>
      <pc:sldChg chg="modSp mod">
        <pc:chgData name="Richard Rieser" userId="ae8e6e31-fd09-4267-af3e-4984320de5b9" providerId="ADAL" clId="{99E0BA1A-C7B3-4FBB-8D1C-E53F4FF2E956}" dt="2022-09-29T22:22:36.184" v="9" actId="113"/>
        <pc:sldMkLst>
          <pc:docMk/>
          <pc:sldMk cId="947780373" sldId="256"/>
        </pc:sldMkLst>
        <pc:spChg chg="mod">
          <ac:chgData name="Richard Rieser" userId="ae8e6e31-fd09-4267-af3e-4984320de5b9" providerId="ADAL" clId="{99E0BA1A-C7B3-4FBB-8D1C-E53F4FF2E956}" dt="2022-09-29T22:22:36.184" v="9" actId="113"/>
          <ac:spMkLst>
            <pc:docMk/>
            <pc:sldMk cId="947780373" sldId="256"/>
            <ac:spMk id="2" creationId="{088CC328-FCE8-8A1F-305C-C69E8BA0030C}"/>
          </ac:spMkLst>
        </pc:spChg>
      </pc:sldChg>
      <pc:sldChg chg="del">
        <pc:chgData name="Richard Rieser" userId="ae8e6e31-fd09-4267-af3e-4984320de5b9" providerId="ADAL" clId="{99E0BA1A-C7B3-4FBB-8D1C-E53F4FF2E956}" dt="2022-09-29T22:20:57.904" v="0" actId="2696"/>
        <pc:sldMkLst>
          <pc:docMk/>
          <pc:sldMk cId="645131301" sldId="366"/>
        </pc:sldMkLst>
      </pc:sldChg>
      <pc:sldChg chg="del">
        <pc:chgData name="Richard Rieser" userId="ae8e6e31-fd09-4267-af3e-4984320de5b9" providerId="ADAL" clId="{99E0BA1A-C7B3-4FBB-8D1C-E53F4FF2E956}" dt="2022-09-29T22:21:02.286" v="1" actId="2696"/>
        <pc:sldMkLst>
          <pc:docMk/>
          <pc:sldMk cId="3261895678" sldId="367"/>
        </pc:sldMkLst>
      </pc:sldChg>
      <pc:sldChg chg="del">
        <pc:chgData name="Richard Rieser" userId="ae8e6e31-fd09-4267-af3e-4984320de5b9" providerId="ADAL" clId="{99E0BA1A-C7B3-4FBB-8D1C-E53F4FF2E956}" dt="2022-09-29T22:21:11.704" v="2" actId="2696"/>
        <pc:sldMkLst>
          <pc:docMk/>
          <pc:sldMk cId="682690412" sldId="368"/>
        </pc:sldMkLst>
      </pc:sldChg>
      <pc:sldChg chg="del">
        <pc:chgData name="Richard Rieser" userId="ae8e6e31-fd09-4267-af3e-4984320de5b9" providerId="ADAL" clId="{99E0BA1A-C7B3-4FBB-8D1C-E53F4FF2E956}" dt="2022-09-29T22:21:19.937" v="3" actId="2696"/>
        <pc:sldMkLst>
          <pc:docMk/>
          <pc:sldMk cId="3048699586" sldId="369"/>
        </pc:sldMkLst>
      </pc:sldChg>
      <pc:sldChg chg="del">
        <pc:chgData name="Richard Rieser" userId="ae8e6e31-fd09-4267-af3e-4984320de5b9" providerId="ADAL" clId="{99E0BA1A-C7B3-4FBB-8D1C-E53F4FF2E956}" dt="2022-09-29T22:21:32.200" v="4" actId="2696"/>
        <pc:sldMkLst>
          <pc:docMk/>
          <pc:sldMk cId="3144675540" sldId="370"/>
        </pc:sldMkLst>
      </pc:sldChg>
      <pc:sldChg chg="del">
        <pc:chgData name="Richard Rieser" userId="ae8e6e31-fd09-4267-af3e-4984320de5b9" providerId="ADAL" clId="{99E0BA1A-C7B3-4FBB-8D1C-E53F4FF2E956}" dt="2022-09-29T22:21:44.524" v="5" actId="2696"/>
        <pc:sldMkLst>
          <pc:docMk/>
          <pc:sldMk cId="4038850454" sldId="371"/>
        </pc:sldMkLst>
      </pc:sldChg>
      <pc:sldChg chg="del">
        <pc:chgData name="Richard Rieser" userId="ae8e6e31-fd09-4267-af3e-4984320de5b9" providerId="ADAL" clId="{99E0BA1A-C7B3-4FBB-8D1C-E53F4FF2E956}" dt="2022-09-29T22:21:59.521" v="6" actId="2696"/>
        <pc:sldMkLst>
          <pc:docMk/>
          <pc:sldMk cId="1605555753" sldId="372"/>
        </pc:sldMkLst>
      </pc:sldChg>
      <pc:sldChg chg="del">
        <pc:chgData name="Richard Rieser" userId="ae8e6e31-fd09-4267-af3e-4984320de5b9" providerId="ADAL" clId="{99E0BA1A-C7B3-4FBB-8D1C-E53F4FF2E956}" dt="2022-09-29T22:22:10.081" v="7" actId="2696"/>
        <pc:sldMkLst>
          <pc:docMk/>
          <pc:sldMk cId="2999099675" sldId="3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27026-8C70-4988-88E9-04A6FC93987C}" type="datetimeFigureOut">
              <a:rPr lang="en-GB" smtClean="0"/>
              <a:t>29/09/2022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E6F1A-8808-4DB0-AFCE-61F94A7DA68A}" type="slidenum">
              <a:rPr lang="en-GB" smtClean="0"/>
              <a:t>‹#›</a:t>
            </a:fld>
            <a:endParaRPr lang="en-GB"/>
          </a:p>
        </p:txBody>
      </p:sp>
    </p:spTree>
    <p:extLst>
      <p:ext uri="{BB962C8B-B14F-4D97-AF65-F5344CB8AC3E}">
        <p14:creationId xmlns:p14="http://schemas.microsoft.com/office/powerpoint/2010/main" val="379645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CF3BE9-F52A-4E06-A1AC-BEB38A86F758}" type="slidenum">
              <a:rPr lang="en-GB" smtClean="0"/>
              <a:t>7</a:t>
            </a:fld>
            <a:endParaRPr lang="en-GB"/>
          </a:p>
        </p:txBody>
      </p:sp>
    </p:spTree>
    <p:extLst>
      <p:ext uri="{BB962C8B-B14F-4D97-AF65-F5344CB8AC3E}">
        <p14:creationId xmlns:p14="http://schemas.microsoft.com/office/powerpoint/2010/main" val="361148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CF3BE9-F52A-4E06-A1AC-BEB38A86F758}" type="slidenum">
              <a:rPr lang="en-GB" smtClean="0"/>
              <a:t>29</a:t>
            </a:fld>
            <a:endParaRPr lang="en-GB"/>
          </a:p>
        </p:txBody>
      </p:sp>
    </p:spTree>
    <p:extLst>
      <p:ext uri="{BB962C8B-B14F-4D97-AF65-F5344CB8AC3E}">
        <p14:creationId xmlns:p14="http://schemas.microsoft.com/office/powerpoint/2010/main" val="288587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6E9DB0-96C3-4F68-ADE3-C4BC08DAE060}" type="slidenum">
              <a:rPr lang="en-GB" smtClean="0"/>
              <a:t>38</a:t>
            </a:fld>
            <a:endParaRPr lang="en-GB"/>
          </a:p>
        </p:txBody>
      </p:sp>
    </p:spTree>
    <p:extLst>
      <p:ext uri="{BB962C8B-B14F-4D97-AF65-F5344CB8AC3E}">
        <p14:creationId xmlns:p14="http://schemas.microsoft.com/office/powerpoint/2010/main" val="381477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06A2E-A0A7-E242-3BA3-0BB5DCD6FA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6E23BBD-E194-1243-0C58-658A4C9638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D46F33-AC79-0A2E-7F95-32AB5930D6EF}"/>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5" name="Footer Placeholder 4">
            <a:extLst>
              <a:ext uri="{FF2B5EF4-FFF2-40B4-BE49-F238E27FC236}">
                <a16:creationId xmlns:a16="http://schemas.microsoft.com/office/drawing/2014/main" id="{F0D8AD28-DA75-5F9F-1785-5388331B74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DC202C-D822-0ADF-A640-3FB44C5EF5C3}"/>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341648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032A-0CC3-A961-7ACC-7B678216AD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63B57D-9FE0-C856-D269-D3F3614C5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03C3B2-9496-7A1E-BF79-202277A96400}"/>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5" name="Footer Placeholder 4">
            <a:extLst>
              <a:ext uri="{FF2B5EF4-FFF2-40B4-BE49-F238E27FC236}">
                <a16:creationId xmlns:a16="http://schemas.microsoft.com/office/drawing/2014/main" id="{E6E67BFB-49B0-3486-9E7C-8D7A79A177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5C5353-A312-E393-3ED2-1FBE4A4600AD}"/>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44334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46891-70C9-337A-68D5-A866F359F7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E0389F-5BFA-87B9-7643-FAC44331A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64746-7340-3556-69ED-D1F920D35A54}"/>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5" name="Footer Placeholder 4">
            <a:extLst>
              <a:ext uri="{FF2B5EF4-FFF2-40B4-BE49-F238E27FC236}">
                <a16:creationId xmlns:a16="http://schemas.microsoft.com/office/drawing/2014/main" id="{6195A4EB-91A8-39B9-CA4F-7D78A2DD3E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A6CB7A-3401-CB76-2976-8C24E1CC3C71}"/>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328927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965F-9B54-2645-A54A-B5EE1B0D54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9428DA-E144-99EF-6E9C-D96562C258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22A746-6124-9032-A7A2-A3482C64C4D8}"/>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5" name="Footer Placeholder 4">
            <a:extLst>
              <a:ext uri="{FF2B5EF4-FFF2-40B4-BE49-F238E27FC236}">
                <a16:creationId xmlns:a16="http://schemas.microsoft.com/office/drawing/2014/main" id="{B6877EBB-1661-47F9-D92C-5D280018C7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3676B-7B0A-7FE7-CF2C-E39BC026E0FA}"/>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234318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762E-82E9-0550-9601-30EE2FE317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B95485-D554-7E0B-59F9-4D9B6A799D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97F10D-50BB-F643-2169-23D9BF3DA854}"/>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5" name="Footer Placeholder 4">
            <a:extLst>
              <a:ext uri="{FF2B5EF4-FFF2-40B4-BE49-F238E27FC236}">
                <a16:creationId xmlns:a16="http://schemas.microsoft.com/office/drawing/2014/main" id="{E9D521FC-CBC0-16A3-711B-E7E59364D1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2477E2-DF29-9E02-63C3-11EB666CD9EB}"/>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383949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BCBF-13F1-A70E-3879-B0EF16CCB3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3FD846-06A1-0B07-813C-AE2595133A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79D9D3-64B0-1749-AC73-5CE8A3B517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180F82-F4A2-4992-69C1-46CE29AE5C74}"/>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6" name="Footer Placeholder 5">
            <a:extLst>
              <a:ext uri="{FF2B5EF4-FFF2-40B4-BE49-F238E27FC236}">
                <a16:creationId xmlns:a16="http://schemas.microsoft.com/office/drawing/2014/main" id="{3B7F9806-F709-467A-E776-ECC185746F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A1D306-ED9F-BD38-BCB4-30BF8EF64555}"/>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423099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F58D-70D1-6BCC-A414-E604F54A27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4EF3EC-A13C-700A-8481-F01A1B587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6018B0-3B45-29D0-0C53-8FA301632B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CFFFA1-8961-5E15-8FB9-8594154CB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CD2FB9-34CE-1FD0-B725-CE79D3FA5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72F24CE-76E3-10C3-690E-952FD76937B1}"/>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8" name="Footer Placeholder 7">
            <a:extLst>
              <a:ext uri="{FF2B5EF4-FFF2-40B4-BE49-F238E27FC236}">
                <a16:creationId xmlns:a16="http://schemas.microsoft.com/office/drawing/2014/main" id="{FA0935AC-A41D-9D26-56EF-27C30FC196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7F3A6D-AFFE-DED0-2FA8-0DC9E34E85EF}"/>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146414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B701-3051-5B08-2CF8-17D514CC54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1DD571-47F4-ADE9-0DBF-DEDACD08117E}"/>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4" name="Footer Placeholder 3">
            <a:extLst>
              <a:ext uri="{FF2B5EF4-FFF2-40B4-BE49-F238E27FC236}">
                <a16:creationId xmlns:a16="http://schemas.microsoft.com/office/drawing/2014/main" id="{FFDF155F-54F2-B93E-7BB9-E77F64C848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5F52D8-247B-2D02-1E01-81C0E6EAC76F}"/>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190831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5AFBF-7BBA-37C0-8092-A6DC95682CC4}"/>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3" name="Footer Placeholder 2">
            <a:extLst>
              <a:ext uri="{FF2B5EF4-FFF2-40B4-BE49-F238E27FC236}">
                <a16:creationId xmlns:a16="http://schemas.microsoft.com/office/drawing/2014/main" id="{4B5491D6-0449-06C9-36B6-09779A0F75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E210CEF-20D9-3075-60B5-035AFB430A02}"/>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1487292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39AE-8EDA-48BF-6311-87590CF43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0AF042-E752-0B74-D528-B5ABDAF79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7395F3-B88F-BBBA-6F7D-2202F8C19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81F92C-08E5-CBCB-B241-81FFEEA3F8BB}"/>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6" name="Footer Placeholder 5">
            <a:extLst>
              <a:ext uri="{FF2B5EF4-FFF2-40B4-BE49-F238E27FC236}">
                <a16:creationId xmlns:a16="http://schemas.microsoft.com/office/drawing/2014/main" id="{698847C0-70DC-D77B-A00E-F8414B4642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01131B-236F-1911-88DB-570AB63D2B82}"/>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259165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9BFE-64A8-0047-1A84-1DD41CD002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3365F8-2DEE-6EDA-AE6F-35887FB631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5DF9CA-ED27-6756-6157-EC2551743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A6E0E-CA97-C1B8-3C6F-7185430489C7}"/>
              </a:ext>
            </a:extLst>
          </p:cNvPr>
          <p:cNvSpPr>
            <a:spLocks noGrp="1"/>
          </p:cNvSpPr>
          <p:nvPr>
            <p:ph type="dt" sz="half" idx="10"/>
          </p:nvPr>
        </p:nvSpPr>
        <p:spPr/>
        <p:txBody>
          <a:bodyPr/>
          <a:lstStyle/>
          <a:p>
            <a:fld id="{4A760476-48B1-41F2-B3D5-6C97DDC9B097}" type="datetimeFigureOut">
              <a:rPr lang="en-GB" smtClean="0"/>
              <a:t>29/09/2022</a:t>
            </a:fld>
            <a:endParaRPr lang="en-GB"/>
          </a:p>
        </p:txBody>
      </p:sp>
      <p:sp>
        <p:nvSpPr>
          <p:cNvPr id="6" name="Footer Placeholder 5">
            <a:extLst>
              <a:ext uri="{FF2B5EF4-FFF2-40B4-BE49-F238E27FC236}">
                <a16:creationId xmlns:a16="http://schemas.microsoft.com/office/drawing/2014/main" id="{0CCD7A57-E182-EF2B-0235-C53F245BC1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DA036C-BD16-395E-8D27-47C20B43D88A}"/>
              </a:ext>
            </a:extLst>
          </p:cNvPr>
          <p:cNvSpPr>
            <a:spLocks noGrp="1"/>
          </p:cNvSpPr>
          <p:nvPr>
            <p:ph type="sldNum" sz="quarter" idx="12"/>
          </p:nvPr>
        </p:nvSpPr>
        <p:spPr/>
        <p:txBody>
          <a:bodyPr/>
          <a:lstStyle/>
          <a:p>
            <a:fld id="{6B09DB15-619E-478C-9496-C8631DCEFD3B}" type="slidenum">
              <a:rPr lang="en-GB" smtClean="0"/>
              <a:t>‹#›</a:t>
            </a:fld>
            <a:endParaRPr lang="en-GB"/>
          </a:p>
        </p:txBody>
      </p:sp>
    </p:spTree>
    <p:extLst>
      <p:ext uri="{BB962C8B-B14F-4D97-AF65-F5344CB8AC3E}">
        <p14:creationId xmlns:p14="http://schemas.microsoft.com/office/powerpoint/2010/main" val="1125939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D8F2DE-FF21-48DE-11EB-2DA8A30B2D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145FE9-3D75-488B-AE3C-A791FFF56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93F51F-8660-A5B1-9D42-1B49DF0E08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60476-48B1-41F2-B3D5-6C97DDC9B097}" type="datetimeFigureOut">
              <a:rPr lang="en-GB" smtClean="0"/>
              <a:t>29/09/2022</a:t>
            </a:fld>
            <a:endParaRPr lang="en-GB"/>
          </a:p>
        </p:txBody>
      </p:sp>
      <p:sp>
        <p:nvSpPr>
          <p:cNvPr id="5" name="Footer Placeholder 4">
            <a:extLst>
              <a:ext uri="{FF2B5EF4-FFF2-40B4-BE49-F238E27FC236}">
                <a16:creationId xmlns:a16="http://schemas.microsoft.com/office/drawing/2014/main" id="{964393D2-13A3-8175-A1E4-6B61055C22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96D94A-913D-9A4B-DEF5-560DC6386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9DB15-619E-478C-9496-C8631DCEFD3B}" type="slidenum">
              <a:rPr lang="en-GB" smtClean="0"/>
              <a:t>‹#›</a:t>
            </a:fld>
            <a:endParaRPr lang="en-GB"/>
          </a:p>
        </p:txBody>
      </p:sp>
    </p:spTree>
    <p:extLst>
      <p:ext uri="{BB962C8B-B14F-4D97-AF65-F5344CB8AC3E}">
        <p14:creationId xmlns:p14="http://schemas.microsoft.com/office/powerpoint/2010/main" val="1070247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1.png"/><Relationship Id="rId2" Type="http://schemas.openxmlformats.org/officeDocument/2006/relationships/image" Target="../media/image24.emf"/><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www.allthekingsfools.co.uk/site/" TargetMode="External"/><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ayback.archive-it.org/16107/20210313101401/https:/archive.org/details/discoverieofwitc00scot"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2.png"/><Relationship Id="rId4" Type="http://schemas.openxmlformats.org/officeDocument/2006/relationships/image" Target="../media/image42.pn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jpeg"/><Relationship Id="rId7"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countyasylums.co.uk/" TargetMode="Externa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wm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7.png"/><Relationship Id="rId7" Type="http://schemas.openxmlformats.org/officeDocument/2006/relationships/image" Target="../media/image48.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7.png"/><Relationship Id="rId7"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1.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Great-Heathen-Army" TargetMode="External"/><Relationship Id="rId2" Type="http://schemas.openxmlformats.org/officeDocument/2006/relationships/image" Target="../media/image22.emf"/><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emf"/><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C328-FCE8-8A1F-305C-C69E8BA0030C}"/>
              </a:ext>
            </a:extLst>
          </p:cNvPr>
          <p:cNvSpPr>
            <a:spLocks noGrp="1"/>
          </p:cNvSpPr>
          <p:nvPr>
            <p:ph type="ctrTitle"/>
          </p:nvPr>
        </p:nvSpPr>
        <p:spPr/>
        <p:txBody>
          <a:bodyPr>
            <a:normAutofit fontScale="90000"/>
          </a:bodyPr>
          <a:lstStyle/>
          <a:p>
            <a:r>
              <a:rPr lang="en-GB" b="1" dirty="0">
                <a:solidFill>
                  <a:srgbClr val="FF0000"/>
                </a:solidFill>
              </a:rPr>
              <a:t>Disability History Examples </a:t>
            </a:r>
            <a:br>
              <a:rPr lang="en-GB" b="1" dirty="0">
                <a:solidFill>
                  <a:srgbClr val="FF0000"/>
                </a:solidFill>
              </a:rPr>
            </a:br>
            <a:r>
              <a:rPr lang="en-GB" b="1" dirty="0">
                <a:solidFill>
                  <a:srgbClr val="FF0000"/>
                </a:solidFill>
              </a:rPr>
              <a:t>Place them against the timeline</a:t>
            </a:r>
          </a:p>
        </p:txBody>
      </p:sp>
      <p:sp>
        <p:nvSpPr>
          <p:cNvPr id="3" name="Subtitle 2">
            <a:extLst>
              <a:ext uri="{FF2B5EF4-FFF2-40B4-BE49-F238E27FC236}">
                <a16:creationId xmlns:a16="http://schemas.microsoft.com/office/drawing/2014/main" id="{968DB5AA-0978-DA8F-166F-7FFBEC89BC01}"/>
              </a:ext>
            </a:extLst>
          </p:cNvPr>
          <p:cNvSpPr>
            <a:spLocks noGrp="1"/>
          </p:cNvSpPr>
          <p:nvPr>
            <p:ph type="subTitle" idx="1"/>
          </p:nvPr>
        </p:nvSpPr>
        <p:spPr/>
        <p:txBody>
          <a:bodyPr/>
          <a:lstStyle/>
          <a:p>
            <a:r>
              <a:rPr lang="en-GB" dirty="0"/>
              <a:t>Disability, UNCRPD and Curriculum for Wales </a:t>
            </a:r>
          </a:p>
          <a:p>
            <a:endParaRPr lang="en-GB" dirty="0"/>
          </a:p>
        </p:txBody>
      </p:sp>
      <p:pic>
        <p:nvPicPr>
          <p:cNvPr id="4" name="Picture 3" descr="rrlogo">
            <a:extLst>
              <a:ext uri="{FF2B5EF4-FFF2-40B4-BE49-F238E27FC236}">
                <a16:creationId xmlns:a16="http://schemas.microsoft.com/office/drawing/2014/main" id="{2C181EF3-3B4A-7CCD-8F57-9C356BFDF5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8568" y="5035609"/>
            <a:ext cx="1554480" cy="1018540"/>
          </a:xfrm>
          <a:prstGeom prst="rect">
            <a:avLst/>
          </a:prstGeom>
          <a:noFill/>
        </p:spPr>
      </p:pic>
      <p:pic>
        <p:nvPicPr>
          <p:cNvPr id="5" name="Picture 4" descr="Logo&#10;&#10;Description automatically generated">
            <a:extLst>
              <a:ext uri="{FF2B5EF4-FFF2-40B4-BE49-F238E27FC236}">
                <a16:creationId xmlns:a16="http://schemas.microsoft.com/office/drawing/2014/main" id="{4BB4194B-0ADA-D3AC-669A-465332ED4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sp>
        <p:nvSpPr>
          <p:cNvPr id="6" name="TextBox 5">
            <a:extLst>
              <a:ext uri="{FF2B5EF4-FFF2-40B4-BE49-F238E27FC236}">
                <a16:creationId xmlns:a16="http://schemas.microsoft.com/office/drawing/2014/main" id="{B1F9739B-E07F-BCA8-0189-AC461BE4D8EB}"/>
              </a:ext>
            </a:extLst>
          </p:cNvPr>
          <p:cNvSpPr txBox="1"/>
          <p:nvPr/>
        </p:nvSpPr>
        <p:spPr>
          <a:xfrm>
            <a:off x="10674627" y="6072809"/>
            <a:ext cx="1775791" cy="646331"/>
          </a:xfrm>
          <a:prstGeom prst="rect">
            <a:avLst/>
          </a:prstGeom>
          <a:noFill/>
        </p:spPr>
        <p:txBody>
          <a:bodyPr wrap="square" rtlCol="0">
            <a:spAutoFit/>
          </a:bodyPr>
          <a:lstStyle/>
          <a:p>
            <a:r>
              <a:rPr lang="en-GB" b="1" dirty="0">
                <a:solidFill>
                  <a:srgbClr val="FF0000"/>
                </a:solidFill>
              </a:rPr>
              <a:t>World of Inclusion Ltd </a:t>
            </a:r>
          </a:p>
        </p:txBody>
      </p:sp>
    </p:spTree>
    <p:extLst>
      <p:ext uri="{BB962C8B-B14F-4D97-AF65-F5344CB8AC3E}">
        <p14:creationId xmlns:p14="http://schemas.microsoft.com/office/powerpoint/2010/main" val="947780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79F16B-BE59-4BD9-80E4-29EAB3CEC53A}"/>
              </a:ext>
            </a:extLst>
          </p:cNvPr>
          <p:cNvSpPr>
            <a:spLocks noGrp="1"/>
          </p:cNvSpPr>
          <p:nvPr>
            <p:ph type="title"/>
          </p:nvPr>
        </p:nvSpPr>
        <p:spPr>
          <a:xfrm>
            <a:off x="1187526" y="5742585"/>
            <a:ext cx="10906008" cy="1115415"/>
          </a:xfrm>
        </p:spPr>
        <p:txBody>
          <a:bodyPr vert="horz" lIns="91440" tIns="45720" rIns="91440" bIns="45720" rtlCol="0" anchor="b">
            <a:normAutofit/>
          </a:bodyPr>
          <a:lstStyle/>
          <a:p>
            <a:pPr algn="ctr"/>
            <a:r>
              <a:rPr lang="en-US" sz="6000" b="1" dirty="0"/>
              <a:t>Luttrell Psalter 1325 AD </a:t>
            </a:r>
          </a:p>
        </p:txBody>
      </p:sp>
      <p:pic>
        <p:nvPicPr>
          <p:cNvPr id="8" name="Content Placeholder 7">
            <a:extLst>
              <a:ext uri="{FF2B5EF4-FFF2-40B4-BE49-F238E27FC236}">
                <a16:creationId xmlns:a16="http://schemas.microsoft.com/office/drawing/2014/main" id="{45C8FBD7-5B0A-47A4-86B1-5B3E1FE7DE01}"/>
              </a:ext>
            </a:extLst>
          </p:cNvPr>
          <p:cNvPicPr>
            <a:picLocks noGrp="1" noChangeAspect="1"/>
          </p:cNvPicPr>
          <p:nvPr>
            <p:ph sz="half" idx="1"/>
          </p:nvPr>
        </p:nvPicPr>
        <p:blipFill>
          <a:blip r:embed="rId2"/>
          <a:stretch>
            <a:fillRect/>
          </a:stretch>
        </p:blipFill>
        <p:spPr>
          <a:xfrm>
            <a:off x="4437496" y="2847176"/>
            <a:ext cx="3529109" cy="2095408"/>
          </a:xfrm>
          <a:prstGeom prst="rect">
            <a:avLst/>
          </a:prstGeom>
        </p:spPr>
      </p:pic>
      <p:pic>
        <p:nvPicPr>
          <p:cNvPr id="10" name="Picture 9">
            <a:extLst>
              <a:ext uri="{FF2B5EF4-FFF2-40B4-BE49-F238E27FC236}">
                <a16:creationId xmlns:a16="http://schemas.microsoft.com/office/drawing/2014/main" id="{1AACB3C8-CC91-4993-8373-1A2EB44C9D80}"/>
              </a:ext>
            </a:extLst>
          </p:cNvPr>
          <p:cNvPicPr>
            <a:picLocks noChangeAspect="1"/>
          </p:cNvPicPr>
          <p:nvPr/>
        </p:nvPicPr>
        <p:blipFill>
          <a:blip r:embed="rId3"/>
          <a:stretch>
            <a:fillRect/>
          </a:stretch>
        </p:blipFill>
        <p:spPr>
          <a:xfrm>
            <a:off x="4363611" y="225210"/>
            <a:ext cx="3526424" cy="2489940"/>
          </a:xfrm>
          <a:prstGeom prst="rect">
            <a:avLst/>
          </a:prstGeom>
        </p:spPr>
      </p:pic>
      <p:pic>
        <p:nvPicPr>
          <p:cNvPr id="13" name="Picture 12">
            <a:extLst>
              <a:ext uri="{FF2B5EF4-FFF2-40B4-BE49-F238E27FC236}">
                <a16:creationId xmlns:a16="http://schemas.microsoft.com/office/drawing/2014/main" id="{772C06EE-18B0-4186-A278-3EEEFFD8CCB0}"/>
              </a:ext>
            </a:extLst>
          </p:cNvPr>
          <p:cNvPicPr>
            <a:picLocks noChangeAspect="1"/>
          </p:cNvPicPr>
          <p:nvPr/>
        </p:nvPicPr>
        <p:blipFill>
          <a:blip r:embed="rId4"/>
          <a:stretch>
            <a:fillRect/>
          </a:stretch>
        </p:blipFill>
        <p:spPr>
          <a:xfrm>
            <a:off x="8207196" y="2790737"/>
            <a:ext cx="3553968" cy="2004801"/>
          </a:xfrm>
          <a:prstGeom prst="rect">
            <a:avLst/>
          </a:prstGeom>
        </p:spPr>
      </p:pic>
      <p:pic>
        <p:nvPicPr>
          <p:cNvPr id="8194" name="Picture 2" descr="Dark Somerset: The secret history of this Taunton building - Somerset Live">
            <a:extLst>
              <a:ext uri="{FF2B5EF4-FFF2-40B4-BE49-F238E27FC236}">
                <a16:creationId xmlns:a16="http://schemas.microsoft.com/office/drawing/2014/main" id="{6CA80638-F6B6-4604-8EEA-B8239C4A1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224" y="378324"/>
            <a:ext cx="3884207" cy="2909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3A43550-BF6E-4333-A9BD-AE68D0781C36}"/>
              </a:ext>
            </a:extLst>
          </p:cNvPr>
          <p:cNvSpPr txBox="1"/>
          <p:nvPr/>
        </p:nvSpPr>
        <p:spPr>
          <a:xfrm>
            <a:off x="318499" y="3698697"/>
            <a:ext cx="3595955" cy="1477328"/>
          </a:xfrm>
          <a:prstGeom prst="rect">
            <a:avLst/>
          </a:prstGeom>
          <a:noFill/>
        </p:spPr>
        <p:txBody>
          <a:bodyPr wrap="square" rtlCol="0">
            <a:spAutoFit/>
          </a:bodyPr>
          <a:lstStyle/>
          <a:p>
            <a:r>
              <a:rPr lang="en-GB" dirty="0"/>
              <a:t>Leprosy bacteria came to UK with returning crusaders and  spread. Lepers Hose Taunton established by Henty III under Abbots of Glastonbury </a:t>
            </a:r>
          </a:p>
        </p:txBody>
      </p:sp>
      <p:pic>
        <p:nvPicPr>
          <p:cNvPr id="15" name="Picture 14" descr="Logo&#10;&#10;Description automatically generated">
            <a:extLst>
              <a:ext uri="{FF2B5EF4-FFF2-40B4-BE49-F238E27FC236}">
                <a16:creationId xmlns:a16="http://schemas.microsoft.com/office/drawing/2014/main" id="{04C90151-576F-6478-24A3-C250023B2F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16" name="Picture 15" descr="rrlogo">
            <a:extLst>
              <a:ext uri="{FF2B5EF4-FFF2-40B4-BE49-F238E27FC236}">
                <a16:creationId xmlns:a16="http://schemas.microsoft.com/office/drawing/2014/main" id="{A578510C-9824-1678-2D35-481FACC3586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801" y="1611689"/>
            <a:ext cx="1554480" cy="1018540"/>
          </a:xfrm>
          <a:prstGeom prst="rect">
            <a:avLst/>
          </a:prstGeom>
          <a:noFill/>
        </p:spPr>
      </p:pic>
    </p:spTree>
    <p:extLst>
      <p:ext uri="{BB962C8B-B14F-4D97-AF65-F5344CB8AC3E}">
        <p14:creationId xmlns:p14="http://schemas.microsoft.com/office/powerpoint/2010/main" val="3096229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4E79-D8F1-409A-B157-005700539F4B}"/>
              </a:ext>
            </a:extLst>
          </p:cNvPr>
          <p:cNvSpPr>
            <a:spLocks noGrp="1"/>
          </p:cNvSpPr>
          <p:nvPr>
            <p:ph type="title"/>
          </p:nvPr>
        </p:nvSpPr>
        <p:spPr>
          <a:xfrm>
            <a:off x="342900" y="212725"/>
            <a:ext cx="10515600" cy="1325563"/>
          </a:xfrm>
        </p:spPr>
        <p:txBody>
          <a:bodyPr>
            <a:normAutofit fontScale="90000"/>
          </a:bodyPr>
          <a:lstStyle/>
          <a:p>
            <a:r>
              <a:rPr lang="en-GB" sz="3600" b="1" dirty="0"/>
              <a:t> </a:t>
            </a:r>
            <a:r>
              <a:rPr lang="en-GB" sz="3600" b="1" dirty="0">
                <a:solidFill>
                  <a:srgbClr val="FF0000"/>
                </a:solidFill>
                <a:latin typeface="Arial" panose="020B0604020202020204" pitchFamily="34" charset="0"/>
                <a:cs typeface="Arial" panose="020B0604020202020204" pitchFamily="34" charset="0"/>
              </a:rPr>
              <a:t>Richard III :Henry VII </a:t>
            </a:r>
            <a:r>
              <a:rPr lang="en-US" sz="3600" b="1" dirty="0">
                <a:solidFill>
                  <a:srgbClr val="FF0000"/>
                </a:solidFill>
                <a:latin typeface="Arial" panose="020B0604020202020204" pitchFamily="34" charset="0"/>
              </a:rPr>
              <a:t>Tudor king from Pembroke</a:t>
            </a:r>
            <a:r>
              <a:rPr lang="en-US" sz="3600" b="1" dirty="0">
                <a:solidFill>
                  <a:srgbClr val="FF0000"/>
                </a:solidFill>
                <a:effectLst/>
                <a:latin typeface="Arial" panose="020B0604020202020204" pitchFamily="34" charset="0"/>
                <a:ea typeface="Times New Roman" panose="02020603050405020304" pitchFamily="18" charset="0"/>
              </a:rPr>
              <a:t> </a:t>
            </a:r>
            <a:r>
              <a:rPr lang="en-US" sz="3600" b="1" dirty="0" err="1">
                <a:solidFill>
                  <a:srgbClr val="FF0000"/>
                </a:solidFill>
                <a:effectLst/>
                <a:latin typeface="Arial" panose="020B0604020202020204" pitchFamily="34" charset="0"/>
                <a:ea typeface="Times New Roman" panose="02020603050405020304" pitchFamily="18" charset="0"/>
              </a:rPr>
              <a:t>demonised</a:t>
            </a:r>
            <a:r>
              <a:rPr lang="en-US" sz="3600" b="1" dirty="0">
                <a:solidFill>
                  <a:srgbClr val="FF0000"/>
                </a:solidFill>
                <a:effectLst/>
                <a:latin typeface="Arial" panose="020B0604020202020204" pitchFamily="34" charset="0"/>
                <a:ea typeface="Times New Roman" panose="02020603050405020304" pitchFamily="18" charset="0"/>
              </a:rPr>
              <a:t>  the last Plantagenet King 1483-85</a:t>
            </a:r>
            <a:endParaRPr lang="en-GB" sz="3600" b="1" dirty="0">
              <a:solidFill>
                <a:srgbClr val="FF0000"/>
              </a:solidFill>
            </a:endParaRPr>
          </a:p>
        </p:txBody>
      </p:sp>
      <p:sp>
        <p:nvSpPr>
          <p:cNvPr id="4" name="Content Placeholder 3">
            <a:extLst>
              <a:ext uri="{FF2B5EF4-FFF2-40B4-BE49-F238E27FC236}">
                <a16:creationId xmlns:a16="http://schemas.microsoft.com/office/drawing/2014/main" id="{3E463596-FFE1-484E-900D-C6D2A807D435}"/>
              </a:ext>
            </a:extLst>
          </p:cNvPr>
          <p:cNvSpPr>
            <a:spLocks noGrp="1"/>
          </p:cNvSpPr>
          <p:nvPr>
            <p:ph sz="half" idx="2"/>
          </p:nvPr>
        </p:nvSpPr>
        <p:spPr>
          <a:xfrm>
            <a:off x="6172200" y="1325366"/>
            <a:ext cx="5181600" cy="5106256"/>
          </a:xfrm>
        </p:spPr>
        <p:txBody>
          <a:bodyPr>
            <a:normAutofit fontScale="77500" lnSpcReduction="20000"/>
          </a:bodyPr>
          <a:lstStyle/>
          <a:p>
            <a:pPr>
              <a:lnSpc>
                <a:spcPct val="160000"/>
              </a:lnSpc>
            </a:pPr>
            <a:r>
              <a:rPr lang="en-US" sz="1800" b="1" dirty="0">
                <a:effectLst/>
                <a:latin typeface="Arial" panose="020B0604020202020204" pitchFamily="34" charset="0"/>
                <a:ea typeface="Times New Roman" panose="02020603050405020304" pitchFamily="18" charset="0"/>
              </a:rPr>
              <a:t>Shakespeare describes Richard in the following way: “unfinished, a lump of foul deformity, inhuman, unnatural, misshapen, with a dissembling nature, a rooting hog, the slander of his mother's womb, the loathed issue of his father's loins, a yonder dog, a hell hound, a carnal cur, a bloody dog, scum, and vomit.”</a:t>
            </a:r>
            <a:endParaRPr lang="en-GB" sz="1800" b="1" dirty="0">
              <a:effectLst/>
              <a:latin typeface="Times New Roman" panose="02020603050405020304" pitchFamily="18" charset="0"/>
              <a:ea typeface="Times New Roman" panose="02020603050405020304" pitchFamily="18" charset="0"/>
            </a:endParaRPr>
          </a:p>
          <a:p>
            <a:pPr>
              <a:lnSpc>
                <a:spcPct val="120000"/>
              </a:lnSpc>
              <a:spcBef>
                <a:spcPts val="0"/>
              </a:spcBef>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20000"/>
              </a:lnSpc>
              <a:spcBef>
                <a:spcPts val="0"/>
              </a:spcBef>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To historians, the evil deeds of Richard swirl in controversy and dispute but his achievements are not in doubt.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 was a good and honest administrator.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 strengthened the jury system.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 created a system of bail for those accused of crime.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 strengthened the fiscal system.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 strengthened freedom of religion.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 pardoned his enemies and tried to reunite his wounded country.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He was personally devout, honorable, and courageous.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US" sz="1800" b="1" dirty="0">
                <a:latin typeface="Arial" panose="020B0604020202020204" pitchFamily="34" charset="0"/>
                <a:ea typeface="Times New Roman" panose="02020603050405020304" pitchFamily="18" charset="0"/>
                <a:cs typeface="Times New Roman" panose="02020603050405020304" pitchFamily="18" charset="0"/>
              </a:rPr>
              <a:t>H</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e was devoted to his family and grievously mourned the wife and child who preceded him in death.</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5" name="Content Placeholder 4" descr="~AUT0014">
            <a:extLst>
              <a:ext uri="{FF2B5EF4-FFF2-40B4-BE49-F238E27FC236}">
                <a16:creationId xmlns:a16="http://schemas.microsoft.com/office/drawing/2014/main" id="{9B3D395A-6AE4-48F8-9984-327987B78BAE}"/>
              </a:ext>
            </a:extLst>
          </p:cNvPr>
          <p:cNvPicPr>
            <a:picLocks noGrp="1"/>
          </p:cNvPicPr>
          <p:nvPr>
            <p:ph sz="half" idx="1"/>
          </p:nvPr>
        </p:nvPicPr>
        <p:blipFill>
          <a:blip r:embed="rId2"/>
          <a:srcRect/>
          <a:stretch>
            <a:fillRect/>
          </a:stretch>
        </p:blipFill>
        <p:spPr bwMode="auto">
          <a:xfrm>
            <a:off x="2329070" y="1517511"/>
            <a:ext cx="3419910" cy="4524375"/>
          </a:xfrm>
          <a:prstGeom prst="rect">
            <a:avLst/>
          </a:prstGeom>
          <a:noFill/>
          <a:ln w="9525">
            <a:noFill/>
            <a:miter lim="800000"/>
            <a:headEnd/>
            <a:tailEnd/>
          </a:ln>
          <a:effectLst/>
        </p:spPr>
      </p:pic>
      <p:pic>
        <p:nvPicPr>
          <p:cNvPr id="6" name="Picture 5" descr="Logo&#10;&#10;Description automatically generated">
            <a:extLst>
              <a:ext uri="{FF2B5EF4-FFF2-40B4-BE49-F238E27FC236}">
                <a16:creationId xmlns:a16="http://schemas.microsoft.com/office/drawing/2014/main" id="{1D3FD289-0E90-3941-766F-1010F9927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8" name="Picture 7" descr="rrlogo">
            <a:extLst>
              <a:ext uri="{FF2B5EF4-FFF2-40B4-BE49-F238E27FC236}">
                <a16:creationId xmlns:a16="http://schemas.microsoft.com/office/drawing/2014/main" id="{0A6CA096-4CB6-0FA4-47A4-FC50F36FF2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81" y="5665529"/>
            <a:ext cx="1554480" cy="1018540"/>
          </a:xfrm>
          <a:prstGeom prst="rect">
            <a:avLst/>
          </a:prstGeom>
          <a:noFill/>
        </p:spPr>
      </p:pic>
    </p:spTree>
    <p:extLst>
      <p:ext uri="{BB962C8B-B14F-4D97-AF65-F5344CB8AC3E}">
        <p14:creationId xmlns:p14="http://schemas.microsoft.com/office/powerpoint/2010/main" val="1657382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E7759-1E6E-446F-A92B-744C32C328FF}"/>
              </a:ext>
            </a:extLst>
          </p:cNvPr>
          <p:cNvSpPr>
            <a:spLocks noGrp="1"/>
          </p:cNvSpPr>
          <p:nvPr>
            <p:ph type="title"/>
          </p:nvPr>
        </p:nvSpPr>
        <p:spPr>
          <a:xfrm>
            <a:off x="838200" y="221287"/>
            <a:ext cx="10515600" cy="1052709"/>
          </a:xfrm>
        </p:spPr>
        <p:txBody>
          <a:bodyPr/>
          <a:lstStyle/>
          <a:p>
            <a:r>
              <a:rPr lang="en-GB" b="1" dirty="0">
                <a:solidFill>
                  <a:srgbClr val="FF0000"/>
                </a:solidFill>
              </a:rPr>
              <a:t>Tudors Henry VIII Family Portrait (1545) </a:t>
            </a:r>
          </a:p>
        </p:txBody>
      </p:sp>
      <p:pic>
        <p:nvPicPr>
          <p:cNvPr id="4098" name="Picture 2" descr="Portraits of King Henry VIII: Family Portraits [Tudor pictures].">
            <a:extLst>
              <a:ext uri="{FF2B5EF4-FFF2-40B4-BE49-F238E27FC236}">
                <a16:creationId xmlns:a16="http://schemas.microsoft.com/office/drawing/2014/main" id="{7C1039AF-C760-41E6-BBBB-7D70C7FE7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979" y="1056900"/>
            <a:ext cx="9366229" cy="3823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487163-2918-48D1-834C-6FFA57CDB129}"/>
              </a:ext>
            </a:extLst>
          </p:cNvPr>
          <p:cNvSpPr txBox="1"/>
          <p:nvPr/>
        </p:nvSpPr>
        <p:spPr>
          <a:xfrm>
            <a:off x="369870" y="4952143"/>
            <a:ext cx="11311847" cy="1754326"/>
          </a:xfrm>
          <a:prstGeom prst="rect">
            <a:avLst/>
          </a:prstGeom>
          <a:noFill/>
        </p:spPr>
        <p:txBody>
          <a:bodyPr wrap="square" rtlCol="0">
            <a:spAutoFit/>
          </a:bodyPr>
          <a:lstStyle/>
          <a:p>
            <a:r>
              <a:rPr lang="en-GB" dirty="0"/>
              <a:t>The English King Henry VIII had a favourite painting – Family Portrait (1545) painted by an unknown artist. It was not a completely realistic portrayal as Jane Seymour the King’s wife was dead. Left to right: Princess Mary, Prince Edward, the King, Jane Seymour and Princess Elizabeth. Far left,  </a:t>
            </a:r>
            <a:r>
              <a:rPr lang="en-GB" b="1" dirty="0"/>
              <a:t>Mother Jak</a:t>
            </a:r>
            <a:r>
              <a:rPr lang="en-GB" dirty="0"/>
              <a:t>, a female jester with learning difficulties. Far right</a:t>
            </a:r>
            <a:r>
              <a:rPr lang="en-GB" b="1" dirty="0"/>
              <a:t>, Will </a:t>
            </a:r>
            <a:r>
              <a:rPr lang="en-GB" b="1" dirty="0" err="1"/>
              <a:t>Somner</a:t>
            </a:r>
            <a:r>
              <a:rPr lang="en-GB" b="1" dirty="0"/>
              <a:t> </a:t>
            </a:r>
            <a:r>
              <a:rPr lang="en-GB" dirty="0"/>
              <a:t>the Jester, hunchback and natural fool. The Tudors believed people with learning difficulties spoke the word of God and had them live at Court, to give honest answers and amuse them. More information and a re-creation at </a:t>
            </a:r>
            <a:r>
              <a:rPr lang="en-GB" dirty="0">
                <a:hlinkClick r:id="rId3"/>
              </a:rPr>
              <a:t>www.allthekingsfools.co.uk/site/</a:t>
            </a:r>
            <a:r>
              <a:rPr lang="en-GB" dirty="0"/>
              <a:t> </a:t>
            </a:r>
          </a:p>
        </p:txBody>
      </p:sp>
      <p:pic>
        <p:nvPicPr>
          <p:cNvPr id="8" name="Picture 7" descr="Logo&#10;&#10;Description automatically generated">
            <a:extLst>
              <a:ext uri="{FF2B5EF4-FFF2-40B4-BE49-F238E27FC236}">
                <a16:creationId xmlns:a16="http://schemas.microsoft.com/office/drawing/2014/main" id="{8BA7F36B-3DF1-EBCC-EAB9-BB47D7B1F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9" name="Picture 8" descr="rrlogo">
            <a:extLst>
              <a:ext uri="{FF2B5EF4-FFF2-40B4-BE49-F238E27FC236}">
                <a16:creationId xmlns:a16="http://schemas.microsoft.com/office/drawing/2014/main" id="{CB50CB4E-449F-4D48-4979-FFB9D04BB1A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8721" y="1540569"/>
            <a:ext cx="1554480" cy="1018540"/>
          </a:xfrm>
          <a:prstGeom prst="rect">
            <a:avLst/>
          </a:prstGeom>
          <a:noFill/>
        </p:spPr>
      </p:pic>
    </p:spTree>
    <p:extLst>
      <p:ext uri="{BB962C8B-B14F-4D97-AF65-F5344CB8AC3E}">
        <p14:creationId xmlns:p14="http://schemas.microsoft.com/office/powerpoint/2010/main" val="270162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A533-337A-4F89-AED6-DB6BD3AC4ADC}"/>
              </a:ext>
            </a:extLst>
          </p:cNvPr>
          <p:cNvSpPr>
            <a:spLocks noGrp="1"/>
          </p:cNvSpPr>
          <p:nvPr>
            <p:ph type="title"/>
          </p:nvPr>
        </p:nvSpPr>
        <p:spPr>
          <a:xfrm>
            <a:off x="756006" y="113016"/>
            <a:ext cx="8614025" cy="770562"/>
          </a:xfrm>
        </p:spPr>
        <p:txBody>
          <a:bodyPr>
            <a:normAutofit fontScale="90000"/>
          </a:bodyPr>
          <a:lstStyle/>
          <a:p>
            <a:r>
              <a:rPr lang="en-GB" b="1" dirty="0">
                <a:solidFill>
                  <a:srgbClr val="FF0000"/>
                </a:solidFill>
              </a:rPr>
              <a:t>Dissolution of Monasteries 1533 to 1545</a:t>
            </a:r>
          </a:p>
        </p:txBody>
      </p:sp>
      <p:sp>
        <p:nvSpPr>
          <p:cNvPr id="4" name="TextBox 3">
            <a:extLst>
              <a:ext uri="{FF2B5EF4-FFF2-40B4-BE49-F238E27FC236}">
                <a16:creationId xmlns:a16="http://schemas.microsoft.com/office/drawing/2014/main" id="{E88A24E1-2BCE-439D-A1FB-E28748A54070}"/>
              </a:ext>
            </a:extLst>
          </p:cNvPr>
          <p:cNvSpPr txBox="1"/>
          <p:nvPr/>
        </p:nvSpPr>
        <p:spPr>
          <a:xfrm>
            <a:off x="434194" y="978131"/>
            <a:ext cx="11453005" cy="3170099"/>
          </a:xfrm>
          <a:prstGeom prst="rect">
            <a:avLst/>
          </a:prstGeom>
          <a:noFill/>
        </p:spPr>
        <p:txBody>
          <a:bodyPr wrap="square">
            <a:spAutoFit/>
          </a:bodyPr>
          <a:lstStyle/>
          <a:p>
            <a:pPr marR="0" algn="l"/>
            <a:r>
              <a:rPr lang="en-GB" sz="2000" b="0" i="0" u="none" strike="noStrike" baseline="0" dirty="0">
                <a:solidFill>
                  <a:srgbClr val="000000"/>
                </a:solidFill>
              </a:rPr>
              <a:t>In the Middle Ages Care for the sick and the disabled was based on the Church teaching of the seven ‘comfortable works’. These involved feeding, clothing and housing the poor, visiting them when in prison or sick, drink for the thirsty and burial. There were also seven ‘spiritual works’ which included counsel and comfort for the sick. </a:t>
            </a:r>
          </a:p>
          <a:p>
            <a:pPr marR="0" algn="l"/>
            <a:r>
              <a:rPr lang="en-GB" sz="2000" b="1" i="0" u="none" strike="noStrike" baseline="0" dirty="0">
                <a:solidFill>
                  <a:srgbClr val="000000"/>
                </a:solidFill>
              </a:rPr>
              <a:t>Disabled people were not passive recipients of care. </a:t>
            </a:r>
            <a:r>
              <a:rPr lang="en-GB" sz="2000" b="0" i="0" u="none" strike="noStrike" baseline="0" dirty="0">
                <a:solidFill>
                  <a:srgbClr val="000000"/>
                </a:solidFill>
              </a:rPr>
              <a:t>In </a:t>
            </a:r>
            <a:r>
              <a:rPr lang="en-GB" sz="2000" b="1" i="0" u="none" strike="noStrike" baseline="0" dirty="0">
                <a:solidFill>
                  <a:srgbClr val="000000"/>
                </a:solidFill>
              </a:rPr>
              <a:t>1297</a:t>
            </a:r>
            <a:r>
              <a:rPr lang="en-GB" sz="2000" b="0" i="0" u="none" strike="noStrike" baseline="0" dirty="0">
                <a:solidFill>
                  <a:srgbClr val="000000"/>
                </a:solidFill>
              </a:rPr>
              <a:t> the residents of the leper house in the Norfolk village of West Somerton mutinied against the embezzling prior and his men, looting and demolishing the buildings and killing the guard dog. Most people lived outside specialist buildings, in their communities, working if they could, supported by family, friends and sometimes the municipality if they could not. The dissolution led to many disabled people thrown back on begging and Poor Laws. </a:t>
            </a:r>
            <a:r>
              <a:rPr lang="en-GB" sz="2000" dirty="0">
                <a:solidFill>
                  <a:srgbClr val="000000"/>
                </a:solidFill>
              </a:rPr>
              <a:t>(</a:t>
            </a:r>
            <a:r>
              <a:rPr lang="en-GB" sz="2000" b="0" i="0" u="none" strike="noStrike" baseline="0" dirty="0">
                <a:solidFill>
                  <a:srgbClr val="000000"/>
                </a:solidFill>
              </a:rPr>
              <a:t>Disability Time and </a:t>
            </a:r>
            <a:r>
              <a:rPr lang="en-GB" sz="2000" dirty="0">
                <a:solidFill>
                  <a:srgbClr val="000000"/>
                </a:solidFill>
              </a:rPr>
              <a:t>P</a:t>
            </a:r>
            <a:r>
              <a:rPr lang="en-GB" sz="2000" b="0" i="0" u="none" strike="noStrike" baseline="0" dirty="0">
                <a:solidFill>
                  <a:srgbClr val="000000"/>
                </a:solidFill>
              </a:rPr>
              <a:t>lace, English Heritage). </a:t>
            </a:r>
            <a:endParaRPr lang="en-GB" sz="2000" dirty="0"/>
          </a:p>
        </p:txBody>
      </p:sp>
      <p:pic>
        <p:nvPicPr>
          <p:cNvPr id="9218" name="Picture 2" descr="Dissolution of the Monasteries">
            <a:extLst>
              <a:ext uri="{FF2B5EF4-FFF2-40B4-BE49-F238E27FC236}">
                <a16:creationId xmlns:a16="http://schemas.microsoft.com/office/drawing/2014/main" id="{FBB1CA1C-51F0-4CB9-B876-81BDFF0C7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36" y="4613524"/>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ievaulx Abbey &amp; the Brutal Dissolution of the Monasteries - The Tudor  Travel Guide">
            <a:extLst>
              <a:ext uri="{FF2B5EF4-FFF2-40B4-BE49-F238E27FC236}">
                <a16:creationId xmlns:a16="http://schemas.microsoft.com/office/drawing/2014/main" id="{0B4C565C-65D7-412A-97B9-EA44F0086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346" y="4297423"/>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issolution Of Monasteries Henry Viii High Resolution Stock Photography and  Images - Alamy">
            <a:extLst>
              <a:ext uri="{FF2B5EF4-FFF2-40B4-BE49-F238E27FC236}">
                <a16:creationId xmlns:a16="http://schemas.microsoft.com/office/drawing/2014/main" id="{47ADD86D-1325-4196-9172-883196C64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976" y="4188910"/>
            <a:ext cx="3309456" cy="2425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C6DDA680-7158-CC40-0453-ACBA21C46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2960" y="74428"/>
            <a:ext cx="972280" cy="993417"/>
          </a:xfrm>
          <a:prstGeom prst="rect">
            <a:avLst/>
          </a:prstGeom>
        </p:spPr>
      </p:pic>
      <p:pic>
        <p:nvPicPr>
          <p:cNvPr id="10" name="Picture 9" descr="rrlogo">
            <a:extLst>
              <a:ext uri="{FF2B5EF4-FFF2-40B4-BE49-F238E27FC236}">
                <a16:creationId xmlns:a16="http://schemas.microsoft.com/office/drawing/2014/main" id="{D069F8E1-6722-76E0-E665-B0488805E27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57279" y="5977153"/>
            <a:ext cx="815281" cy="534196"/>
          </a:xfrm>
          <a:prstGeom prst="rect">
            <a:avLst/>
          </a:prstGeom>
          <a:noFill/>
        </p:spPr>
      </p:pic>
    </p:spTree>
    <p:extLst>
      <p:ext uri="{BB962C8B-B14F-4D97-AF65-F5344CB8AC3E}">
        <p14:creationId xmlns:p14="http://schemas.microsoft.com/office/powerpoint/2010/main" val="105414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59243-FB44-457D-8549-928FF45F7BBE}"/>
              </a:ext>
            </a:extLst>
          </p:cNvPr>
          <p:cNvSpPr>
            <a:spLocks noGrp="1"/>
          </p:cNvSpPr>
          <p:nvPr>
            <p:ph type="title"/>
          </p:nvPr>
        </p:nvSpPr>
        <p:spPr>
          <a:xfrm>
            <a:off x="838200" y="365125"/>
            <a:ext cx="10515600" cy="703387"/>
          </a:xfrm>
        </p:spPr>
        <p:txBody>
          <a:bodyPr/>
          <a:lstStyle/>
          <a:p>
            <a:r>
              <a:rPr lang="en-GB" dirty="0">
                <a:solidFill>
                  <a:srgbClr val="FF0000"/>
                </a:solidFill>
              </a:rPr>
              <a:t>Life in 16</a:t>
            </a:r>
            <a:r>
              <a:rPr lang="en-GB" baseline="30000" dirty="0">
                <a:solidFill>
                  <a:srgbClr val="FF0000"/>
                </a:solidFill>
              </a:rPr>
              <a:t>th</a:t>
            </a:r>
            <a:r>
              <a:rPr lang="en-GB" dirty="0">
                <a:solidFill>
                  <a:srgbClr val="FF0000"/>
                </a:solidFill>
              </a:rPr>
              <a:t> Century</a:t>
            </a:r>
          </a:p>
        </p:txBody>
      </p:sp>
      <p:sp>
        <p:nvSpPr>
          <p:cNvPr id="4" name="Content Placeholder 3">
            <a:extLst>
              <a:ext uri="{FF2B5EF4-FFF2-40B4-BE49-F238E27FC236}">
                <a16:creationId xmlns:a16="http://schemas.microsoft.com/office/drawing/2014/main" id="{EC651004-88BD-40BF-81A1-FACF7E2DF876}"/>
              </a:ext>
            </a:extLst>
          </p:cNvPr>
          <p:cNvSpPr>
            <a:spLocks noGrp="1"/>
          </p:cNvSpPr>
          <p:nvPr>
            <p:ph sz="half" idx="1"/>
          </p:nvPr>
        </p:nvSpPr>
        <p:spPr>
          <a:xfrm>
            <a:off x="838200" y="976045"/>
            <a:ext cx="5181600" cy="3010328"/>
          </a:xfrm>
        </p:spPr>
        <p:txBody>
          <a:bodyPr>
            <a:normAutofit/>
          </a:bodyPr>
          <a:lstStyle/>
          <a:p>
            <a:r>
              <a:rPr lang="en-GB" sz="1800" b="0" i="0" u="none" strike="noStrike" baseline="0" dirty="0">
                <a:solidFill>
                  <a:srgbClr val="000000"/>
                </a:solidFill>
              </a:rPr>
              <a:t>A series of Poor Law Acts enforced vicious punishments, including whipping and branding, for ‘sturdy vagabonds’ who were seen as idle by choice. But the ‘impotent poor’ were seen differently. ‘The person naturally disabled, either in wit or member, as an idiot, lunatic, blind, lame etc., not being able to work…all these… are to be provided for by the overseers of necessary relief and are to have allowances … according to…their maladies and needs.’</a:t>
            </a:r>
            <a:endParaRPr lang="en-GB" dirty="0"/>
          </a:p>
        </p:txBody>
      </p:sp>
      <p:sp>
        <p:nvSpPr>
          <p:cNvPr id="5" name="Content Placeholder 4">
            <a:extLst>
              <a:ext uri="{FF2B5EF4-FFF2-40B4-BE49-F238E27FC236}">
                <a16:creationId xmlns:a16="http://schemas.microsoft.com/office/drawing/2014/main" id="{35E709C7-0DEE-4E47-9736-DC6F1828086D}"/>
              </a:ext>
            </a:extLst>
          </p:cNvPr>
          <p:cNvSpPr>
            <a:spLocks noGrp="1"/>
          </p:cNvSpPr>
          <p:nvPr>
            <p:ph sz="half" idx="2"/>
          </p:nvPr>
        </p:nvSpPr>
        <p:spPr>
          <a:xfrm>
            <a:off x="6521522" y="459162"/>
            <a:ext cx="5181600" cy="4351338"/>
          </a:xfrm>
        </p:spPr>
        <p:txBody>
          <a:bodyPr>
            <a:normAutofit/>
          </a:bodyPr>
          <a:lstStyle/>
          <a:p>
            <a:r>
              <a:rPr lang="en-GB" sz="1800" b="0" i="0" u="none" strike="noStrike" baseline="0" dirty="0">
                <a:solidFill>
                  <a:srgbClr val="000000"/>
                </a:solidFill>
              </a:rPr>
              <a:t>Most other disabled people lived in their communities, with their families. They married and had families. They worked, unless their disabilities were so extensive as to make work impossible. </a:t>
            </a:r>
          </a:p>
          <a:p>
            <a:r>
              <a:rPr lang="en-GB" sz="1800" b="0" i="0" u="none" strike="noStrike" baseline="0" dirty="0">
                <a:solidFill>
                  <a:srgbClr val="000000"/>
                </a:solidFill>
              </a:rPr>
              <a:t>The city of Norwich conducted a ‘census of the poor’ in 1570. Information was gathered about the lives of 1,400 of the poorest people in the city. Among them were 63 disabled men and women who had ‘lameness’ or ‘crookedness’ of the arms or legs, missing limbs, blindness or deafness. Their lives were surprising. Although poor, many were in work. The women were spinners or knitters, some of the ‘lame’ men were labourers. Nearly all married to non disabled partner.</a:t>
            </a:r>
          </a:p>
        </p:txBody>
      </p:sp>
      <p:pic>
        <p:nvPicPr>
          <p:cNvPr id="6" name="Picture 2">
            <a:extLst>
              <a:ext uri="{FF2B5EF4-FFF2-40B4-BE49-F238E27FC236}">
                <a16:creationId xmlns:a16="http://schemas.microsoft.com/office/drawing/2014/main" id="{D2F55965-1908-40FE-8EC2-184DCD30F20E}"/>
              </a:ext>
            </a:extLst>
          </p:cNvPr>
          <p:cNvPicPr>
            <a:picLocks noChangeAspect="1" noChangeArrowheads="1"/>
          </p:cNvPicPr>
          <p:nvPr/>
        </p:nvPicPr>
        <p:blipFill>
          <a:blip r:embed="rId2" cstate="print"/>
          <a:srcRect/>
          <a:stretch>
            <a:fillRect/>
          </a:stretch>
        </p:blipFill>
        <p:spPr bwMode="auto">
          <a:xfrm>
            <a:off x="3477872" y="3402300"/>
            <a:ext cx="2481139" cy="3356158"/>
          </a:xfrm>
          <a:prstGeom prst="rect">
            <a:avLst/>
          </a:prstGeom>
          <a:noFill/>
          <a:ln w="9525">
            <a:noFill/>
            <a:miter lim="800000"/>
            <a:headEnd/>
            <a:tailEnd/>
          </a:ln>
        </p:spPr>
      </p:pic>
      <p:pic>
        <p:nvPicPr>
          <p:cNvPr id="7" name="Picture 2" descr="http://2.bp.blogspot.com/-mb1Sxkwb_cs/Tlw-LXBaHhI/AAAAAAAAAB8/RW_rka4DW7w/s320/daily-life-in-england-during-the-elizabethan-era-1.jpg">
            <a:extLst>
              <a:ext uri="{FF2B5EF4-FFF2-40B4-BE49-F238E27FC236}">
                <a16:creationId xmlns:a16="http://schemas.microsoft.com/office/drawing/2014/main" id="{B213AEB9-48D6-401B-B1E6-1B83793426D0}"/>
              </a:ext>
            </a:extLst>
          </p:cNvPr>
          <p:cNvPicPr>
            <a:picLocks noChangeAspect="1" noChangeArrowheads="1"/>
          </p:cNvPicPr>
          <p:nvPr/>
        </p:nvPicPr>
        <p:blipFill>
          <a:blip r:embed="rId3" cstate="print"/>
          <a:srcRect/>
          <a:stretch>
            <a:fillRect/>
          </a:stretch>
        </p:blipFill>
        <p:spPr bwMode="auto">
          <a:xfrm>
            <a:off x="9351084" y="4084766"/>
            <a:ext cx="2416568" cy="2603710"/>
          </a:xfrm>
          <a:prstGeom prst="rect">
            <a:avLst/>
          </a:prstGeom>
          <a:noFill/>
        </p:spPr>
      </p:pic>
      <p:pic>
        <p:nvPicPr>
          <p:cNvPr id="10" name="Picture 9" descr="Logo&#10;&#10;Description automatically generated">
            <a:extLst>
              <a:ext uri="{FF2B5EF4-FFF2-40B4-BE49-F238E27FC236}">
                <a16:creationId xmlns:a16="http://schemas.microsoft.com/office/drawing/2014/main" id="{E44B77AA-F326-B853-C4A2-949419F24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79" y="5063871"/>
            <a:ext cx="1308278" cy="1336719"/>
          </a:xfrm>
          <a:prstGeom prst="rect">
            <a:avLst/>
          </a:prstGeom>
        </p:spPr>
      </p:pic>
      <p:pic>
        <p:nvPicPr>
          <p:cNvPr id="11" name="Picture 10" descr="rrlogo">
            <a:extLst>
              <a:ext uri="{FF2B5EF4-FFF2-40B4-BE49-F238E27FC236}">
                <a16:creationId xmlns:a16="http://schemas.microsoft.com/office/drawing/2014/main" id="{5EA9EE36-4C1F-F03F-180A-93DC21D581A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959" y="4022199"/>
            <a:ext cx="1333441" cy="873709"/>
          </a:xfrm>
          <a:prstGeom prst="rect">
            <a:avLst/>
          </a:prstGeom>
          <a:noFill/>
        </p:spPr>
      </p:pic>
    </p:spTree>
    <p:extLst>
      <p:ext uri="{BB962C8B-B14F-4D97-AF65-F5344CB8AC3E}">
        <p14:creationId xmlns:p14="http://schemas.microsoft.com/office/powerpoint/2010/main" val="101958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AUT0089">
            <a:extLst>
              <a:ext uri="{FF2B5EF4-FFF2-40B4-BE49-F238E27FC236}">
                <a16:creationId xmlns:a16="http://schemas.microsoft.com/office/drawing/2014/main" id="{2BD6D95D-01CD-4E8A-AD36-623ECB029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71646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descr="~AUT0108">
            <a:extLst>
              <a:ext uri="{FF2B5EF4-FFF2-40B4-BE49-F238E27FC236}">
                <a16:creationId xmlns:a16="http://schemas.microsoft.com/office/drawing/2014/main" id="{7989ABF8-942E-402C-B248-9ADB7B963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1"/>
            <a:ext cx="4538662"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6">
            <a:extLst>
              <a:ext uri="{FF2B5EF4-FFF2-40B4-BE49-F238E27FC236}">
                <a16:creationId xmlns:a16="http://schemas.microsoft.com/office/drawing/2014/main" id="{13BD72DD-3953-46E3-A13C-07E7F1B65D51}"/>
              </a:ext>
            </a:extLst>
          </p:cNvPr>
          <p:cNvSpPr txBox="1">
            <a:spLocks noChangeArrowheads="1"/>
          </p:cNvSpPr>
          <p:nvPr/>
        </p:nvSpPr>
        <p:spPr bwMode="auto">
          <a:xfrm>
            <a:off x="1524000" y="3357564"/>
            <a:ext cx="4787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b="1" dirty="0">
                <a:latin typeface="Calibri" panose="020F0502020204030204" pitchFamily="34" charset="0"/>
              </a:rPr>
              <a:t>Where did these stereotypes come from?</a:t>
            </a:r>
          </a:p>
          <a:p>
            <a:pPr eaLnBrk="1" hangingPunct="1">
              <a:spcBef>
                <a:spcPct val="50000"/>
              </a:spcBef>
            </a:pPr>
            <a:r>
              <a:rPr lang="en-GB" altLang="en-US" sz="2000" b="1" dirty="0">
                <a:latin typeface="Calibri" panose="020F0502020204030204" pitchFamily="34" charset="0"/>
              </a:rPr>
              <a:t>The Great Witch hunts of Europe</a:t>
            </a:r>
          </a:p>
          <a:p>
            <a:pPr eaLnBrk="1" hangingPunct="1">
              <a:spcBef>
                <a:spcPct val="50000"/>
              </a:spcBef>
            </a:pPr>
            <a:r>
              <a:rPr lang="en-GB" altLang="en-US" sz="2000" b="1" dirty="0">
                <a:latin typeface="Calibri" panose="020F0502020204030204" pitchFamily="34" charset="0"/>
              </a:rPr>
              <a:t>1480-1680</a:t>
            </a:r>
          </a:p>
          <a:p>
            <a:pPr eaLnBrk="1" hangingPunct="1">
              <a:spcBef>
                <a:spcPct val="50000"/>
              </a:spcBef>
            </a:pPr>
            <a:r>
              <a:rPr lang="en-GB" altLang="en-US" sz="2000" b="1" dirty="0">
                <a:latin typeface="Calibri" panose="020F0502020204030204" pitchFamily="34" charset="0"/>
              </a:rPr>
              <a:t>8 million killed</a:t>
            </a:r>
          </a:p>
          <a:p>
            <a:pPr eaLnBrk="1" hangingPunct="1">
              <a:spcBef>
                <a:spcPct val="50000"/>
              </a:spcBef>
            </a:pPr>
            <a:r>
              <a:rPr lang="en-GB" altLang="en-US" sz="2000" b="1" dirty="0">
                <a:latin typeface="Calibri" panose="020F0502020204030204" pitchFamily="34" charset="0"/>
              </a:rPr>
              <a:t>Disability or birth of a disabled child was proof positive of witchcraft</a:t>
            </a:r>
            <a:endParaRPr lang="en-US" altLang="en-US" sz="2000" b="1" dirty="0">
              <a:latin typeface="Calibri" panose="020F0502020204030204" pitchFamily="34" charset="0"/>
            </a:endParaRPr>
          </a:p>
        </p:txBody>
      </p:sp>
      <p:sp>
        <p:nvSpPr>
          <p:cNvPr id="52229" name="Text Box 7">
            <a:extLst>
              <a:ext uri="{FF2B5EF4-FFF2-40B4-BE49-F238E27FC236}">
                <a16:creationId xmlns:a16="http://schemas.microsoft.com/office/drawing/2014/main" id="{9E1B1E33-BD7F-4CB7-8390-80F9BDC0DBB8}"/>
              </a:ext>
            </a:extLst>
          </p:cNvPr>
          <p:cNvSpPr txBox="1">
            <a:spLocks noChangeArrowheads="1"/>
          </p:cNvSpPr>
          <p:nvPr/>
        </p:nvSpPr>
        <p:spPr bwMode="auto">
          <a:xfrm>
            <a:off x="6456363" y="5661026"/>
            <a:ext cx="3816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b="1">
                <a:latin typeface="Calibri" panose="020F0502020204030204" pitchFamily="34" charset="0"/>
              </a:rPr>
              <a:t>Hansel and Gretel</a:t>
            </a:r>
            <a:endParaRPr lang="en-US" altLang="en-US" sz="2000" b="1">
              <a:latin typeface="Calibri" panose="020F0502020204030204" pitchFamily="34" charset="0"/>
            </a:endParaRPr>
          </a:p>
        </p:txBody>
      </p:sp>
      <p:sp>
        <p:nvSpPr>
          <p:cNvPr id="52230" name="Text Box 8">
            <a:extLst>
              <a:ext uri="{FF2B5EF4-FFF2-40B4-BE49-F238E27FC236}">
                <a16:creationId xmlns:a16="http://schemas.microsoft.com/office/drawing/2014/main" id="{1868F71C-30E7-4DEC-92E5-BC00FEDB7207}"/>
              </a:ext>
            </a:extLst>
          </p:cNvPr>
          <p:cNvSpPr txBox="1">
            <a:spLocks noChangeArrowheads="1"/>
          </p:cNvSpPr>
          <p:nvPr/>
        </p:nvSpPr>
        <p:spPr bwMode="auto">
          <a:xfrm>
            <a:off x="1524000" y="260351"/>
            <a:ext cx="24844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b="1">
                <a:latin typeface="Calibri" panose="020F0502020204030204" pitchFamily="34" charset="0"/>
              </a:rPr>
              <a:t>Rapunzel</a:t>
            </a:r>
          </a:p>
          <a:p>
            <a:pPr eaLnBrk="1" hangingPunct="1">
              <a:spcBef>
                <a:spcPct val="50000"/>
              </a:spcBef>
            </a:pPr>
            <a:endParaRPr lang="en-US" altLang="en-US" sz="2000" b="1">
              <a:latin typeface="Calibri" panose="020F0502020204030204" pitchFamily="34" charset="0"/>
            </a:endParaRPr>
          </a:p>
        </p:txBody>
      </p:sp>
      <p:sp>
        <p:nvSpPr>
          <p:cNvPr id="7" name="TextBox 6">
            <a:extLst>
              <a:ext uri="{FF2B5EF4-FFF2-40B4-BE49-F238E27FC236}">
                <a16:creationId xmlns:a16="http://schemas.microsoft.com/office/drawing/2014/main" id="{F1034A4C-CF7F-4E08-B5DE-463E2E5EDE09}"/>
              </a:ext>
            </a:extLst>
          </p:cNvPr>
          <p:cNvSpPr txBox="1"/>
          <p:nvPr/>
        </p:nvSpPr>
        <p:spPr>
          <a:xfrm>
            <a:off x="1952626" y="6143625"/>
            <a:ext cx="8143875"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GB" b="1" dirty="0">
                <a:solidFill>
                  <a:srgbClr val="FF0000"/>
                </a:solidFill>
              </a:rPr>
              <a:t>Examine traditional tales for treatment of disabled people. If negative re-write</a:t>
            </a:r>
          </a:p>
        </p:txBody>
      </p:sp>
      <p:pic>
        <p:nvPicPr>
          <p:cNvPr id="9" name="Picture 8" descr="Logo&#10;&#10;Description automatically generated">
            <a:extLst>
              <a:ext uri="{FF2B5EF4-FFF2-40B4-BE49-F238E27FC236}">
                <a16:creationId xmlns:a16="http://schemas.microsoft.com/office/drawing/2014/main" id="{ABD67511-EC0B-F2BE-4DFD-6810DAEB6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5806" y="253333"/>
            <a:ext cx="1190022" cy="1215892"/>
          </a:xfrm>
          <a:prstGeom prst="rect">
            <a:avLst/>
          </a:prstGeom>
        </p:spPr>
      </p:pic>
      <p:pic>
        <p:nvPicPr>
          <p:cNvPr id="11" name="Picture 10" descr="rrlogo">
            <a:extLst>
              <a:ext uri="{FF2B5EF4-FFF2-40B4-BE49-F238E27FC236}">
                <a16:creationId xmlns:a16="http://schemas.microsoft.com/office/drawing/2014/main" id="{1623FE6F-B63E-E5E0-222A-DB561D59B5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2469" y="5770879"/>
            <a:ext cx="1130092" cy="740469"/>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FE8B97-257E-4F9C-9C88-E9DAA31CAA13}"/>
              </a:ext>
            </a:extLst>
          </p:cNvPr>
          <p:cNvSpPr>
            <a:spLocks noGrp="1"/>
          </p:cNvSpPr>
          <p:nvPr>
            <p:ph type="title"/>
          </p:nvPr>
        </p:nvSpPr>
        <p:spPr/>
        <p:txBody>
          <a:bodyPr/>
          <a:lstStyle/>
          <a:p>
            <a:r>
              <a:rPr lang="en-GB" b="1" dirty="0">
                <a:solidFill>
                  <a:srgbClr val="FF0000"/>
                </a:solidFill>
              </a:rPr>
              <a:t>Witch Hunts </a:t>
            </a:r>
          </a:p>
        </p:txBody>
      </p:sp>
      <p:sp>
        <p:nvSpPr>
          <p:cNvPr id="6" name="Content Placeholder 5">
            <a:extLst>
              <a:ext uri="{FF2B5EF4-FFF2-40B4-BE49-F238E27FC236}">
                <a16:creationId xmlns:a16="http://schemas.microsoft.com/office/drawing/2014/main" id="{D370270A-D733-49A5-9AD6-50984C9E812D}"/>
              </a:ext>
            </a:extLst>
          </p:cNvPr>
          <p:cNvSpPr>
            <a:spLocks noGrp="1"/>
          </p:cNvSpPr>
          <p:nvPr>
            <p:ph idx="1"/>
          </p:nvPr>
        </p:nvSpPr>
        <p:spPr>
          <a:xfrm>
            <a:off x="838200" y="1253447"/>
            <a:ext cx="10515600" cy="4923516"/>
          </a:xfrm>
        </p:spPr>
        <p:txBody>
          <a:bodyPr>
            <a:normAutofit/>
          </a:bodyPr>
          <a:lstStyle/>
          <a:p>
            <a:pPr marL="0" indent="0">
              <a:buNone/>
            </a:pPr>
            <a:r>
              <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Evil</a:t>
            </a:r>
            <a:r>
              <a:rPr lang="en-GB" sz="2000" dirty="0">
                <a:effectLst/>
                <a:latin typeface="Calibri" panose="020F0502020204030204" pitchFamily="34" charset="0"/>
                <a:ea typeface="Calibri" panose="020F0502020204030204" pitchFamily="34" charset="0"/>
                <a:cs typeface="Times New Roman" panose="02020603050405020304" pitchFamily="18" charset="0"/>
              </a:rPr>
              <a:t> continued during European witch hunts, aimed largely at women. Disabled women have always faced this stigma. Many women with mental health conditions – along with older people showing signs of dementia, and people with benign and cancerous growths – were caught up in the European witch-hunts of 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17th century. </a:t>
            </a:r>
            <a:r>
              <a:rPr lang="en-GB" sz="2000" dirty="0">
                <a:effectLst/>
                <a:latin typeface="Calibri" panose="020F0502020204030204" pitchFamily="34" charset="0"/>
                <a:ea typeface="Calibri" panose="020F0502020204030204" pitchFamily="34" charset="0"/>
                <a:cs typeface="Times New Roman" panose="02020603050405020304" pitchFamily="18" charset="0"/>
              </a:rPr>
              <a:t>One observer at the time, </a:t>
            </a:r>
            <a:r>
              <a:rPr lang="en-GB"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tooltip="Scot: Discoveries of Witchcraft in Internet Archive"/>
              </a:rPr>
              <a:t>Reginald Scot</a:t>
            </a:r>
            <a:r>
              <a:rPr lang="en-GB" sz="2000" dirty="0">
                <a:effectLst/>
                <a:latin typeface="Calibri" panose="020F0502020204030204" pitchFamily="34" charset="0"/>
                <a:ea typeface="Calibri" panose="020F0502020204030204" pitchFamily="34" charset="0"/>
                <a:cs typeface="Times New Roman" panose="02020603050405020304" pitchFamily="18" charset="0"/>
              </a:rPr>
              <a:t> (a Justice of the Peace in Kent), noted that they were “commonly old, lame, blear-eyed, pale, foul, full of wrinkles…lean and deformed showing melancholy in their faces to the horror of all that see them.” But the combination of impairment and patriarchal sexism meant witches and later other women, especially with learning difficulties, were accused of hyper-sexuality and licentiousness; having intercourse with the Devil. This has led to persistent abuse of disabled women, particularly in institutions, where they have been raped and abused for centuries</a:t>
            </a:r>
            <a:endParaRPr lang="en-GB" sz="2000" dirty="0"/>
          </a:p>
        </p:txBody>
      </p:sp>
      <p:pic>
        <p:nvPicPr>
          <p:cNvPr id="15" name="Picture 14" descr="A Woodcut of four women in medieval dress dancing with four devils in the outdoor.">
            <a:extLst>
              <a:ext uri="{FF2B5EF4-FFF2-40B4-BE49-F238E27FC236}">
                <a16:creationId xmlns:a16="http://schemas.microsoft.com/office/drawing/2014/main" id="{BC94F637-DE85-4848-8FD7-D0CB7655E0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7452" y="4335301"/>
            <a:ext cx="1852312" cy="1901111"/>
          </a:xfrm>
          <a:prstGeom prst="rect">
            <a:avLst/>
          </a:prstGeom>
          <a:noFill/>
          <a:ln>
            <a:noFill/>
          </a:ln>
        </p:spPr>
      </p:pic>
      <p:pic>
        <p:nvPicPr>
          <p:cNvPr id="16" name="Picture 6">
            <a:extLst>
              <a:ext uri="{FF2B5EF4-FFF2-40B4-BE49-F238E27FC236}">
                <a16:creationId xmlns:a16="http://schemas.microsoft.com/office/drawing/2014/main" id="{A911EB4B-D268-423E-999C-461382650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254" y="3988200"/>
            <a:ext cx="1926305" cy="270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Logo&#10;&#10;Description automatically generated">
            <a:extLst>
              <a:ext uri="{FF2B5EF4-FFF2-40B4-BE49-F238E27FC236}">
                <a16:creationId xmlns:a16="http://schemas.microsoft.com/office/drawing/2014/main" id="{09E6C2D8-DEC1-83EC-7C48-7CE5F5864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9" name="Picture 8" descr="rrlogo">
            <a:extLst>
              <a:ext uri="{FF2B5EF4-FFF2-40B4-BE49-F238E27FC236}">
                <a16:creationId xmlns:a16="http://schemas.microsoft.com/office/drawing/2014/main" id="{5BC512F6-43D4-6F6C-87C7-E62534DA09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2241" y="5533449"/>
            <a:ext cx="1554480" cy="1018540"/>
          </a:xfrm>
          <a:prstGeom prst="rect">
            <a:avLst/>
          </a:prstGeom>
          <a:noFill/>
        </p:spPr>
      </p:pic>
    </p:spTree>
    <p:extLst>
      <p:ext uri="{BB962C8B-B14F-4D97-AF65-F5344CB8AC3E}">
        <p14:creationId xmlns:p14="http://schemas.microsoft.com/office/powerpoint/2010/main" val="343557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C03B-E3DA-41E7-8CE0-E68EDEFACBDA}"/>
              </a:ext>
            </a:extLst>
          </p:cNvPr>
          <p:cNvSpPr>
            <a:spLocks noGrp="1"/>
          </p:cNvSpPr>
          <p:nvPr>
            <p:ph type="title"/>
          </p:nvPr>
        </p:nvSpPr>
        <p:spPr/>
        <p:txBody>
          <a:bodyPr>
            <a:normAutofit/>
          </a:bodyPr>
          <a:lstStyle/>
          <a:p>
            <a:r>
              <a:rPr lang="en-GB" sz="3200" b="1" i="0" u="none" strike="noStrike" baseline="0" dirty="0">
                <a:solidFill>
                  <a:srgbClr val="FF0000"/>
                </a:solidFill>
                <a:latin typeface="Arial" panose="020B0604020202020204" pitchFamily="34" charset="0"/>
                <a:cs typeface="Arial" panose="020B0604020202020204" pitchFamily="34" charset="0"/>
              </a:rPr>
              <a:t>The Long Eighteenth Century 1660-1832</a:t>
            </a:r>
            <a:endParaRPr lang="en-GB" sz="3200"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AA82A8E-8BE2-42AD-86E9-425D4AB7FF9A}"/>
              </a:ext>
            </a:extLst>
          </p:cNvPr>
          <p:cNvSpPr>
            <a:spLocks noGrp="1"/>
          </p:cNvSpPr>
          <p:nvPr>
            <p:ph sz="half" idx="1"/>
          </p:nvPr>
        </p:nvSpPr>
        <p:spPr>
          <a:xfrm>
            <a:off x="838200" y="1387011"/>
            <a:ext cx="5181600" cy="4789952"/>
          </a:xfrm>
        </p:spPr>
        <p:txBody>
          <a:bodyPr/>
          <a:lstStyle/>
          <a:p>
            <a:r>
              <a:rPr lang="en-GB" dirty="0"/>
              <a:t>A growth in hospital, private houses for well of lunatics and the first special schools were through charitable endeavours planting the seed of segregation.</a:t>
            </a:r>
          </a:p>
        </p:txBody>
      </p:sp>
      <p:sp>
        <p:nvSpPr>
          <p:cNvPr id="4" name="Content Placeholder 3">
            <a:extLst>
              <a:ext uri="{FF2B5EF4-FFF2-40B4-BE49-F238E27FC236}">
                <a16:creationId xmlns:a16="http://schemas.microsoft.com/office/drawing/2014/main" id="{DA20BD73-AFB6-4D89-9FCC-5BA13D5EE34D}"/>
              </a:ext>
            </a:extLst>
          </p:cNvPr>
          <p:cNvSpPr>
            <a:spLocks noGrp="1"/>
          </p:cNvSpPr>
          <p:nvPr>
            <p:ph sz="half" idx="2"/>
          </p:nvPr>
        </p:nvSpPr>
        <p:spPr>
          <a:xfrm>
            <a:off x="6172200" y="1356189"/>
            <a:ext cx="5181600" cy="4820774"/>
          </a:xfrm>
        </p:spPr>
        <p:txBody>
          <a:bodyPr/>
          <a:lstStyle/>
          <a:p>
            <a:r>
              <a:rPr lang="en-GB" dirty="0"/>
              <a:t>Increasingly the old farming a system or cottage industries where the whole family worked together were breaking down and people were moving to the new factory production</a:t>
            </a:r>
          </a:p>
        </p:txBody>
      </p:sp>
      <p:pic>
        <p:nvPicPr>
          <p:cNvPr id="5" name="Picture 3" descr="F:\INdustrial revolution powerpoint.jpg">
            <a:extLst>
              <a:ext uri="{FF2B5EF4-FFF2-40B4-BE49-F238E27FC236}">
                <a16:creationId xmlns:a16="http://schemas.microsoft.com/office/drawing/2014/main" id="{46D755DA-1407-4CB2-84FE-482EF3221E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25" t="52500" r="14307" b="8368"/>
          <a:stretch/>
        </p:blipFill>
        <p:spPr bwMode="auto">
          <a:xfrm>
            <a:off x="1171254" y="3719246"/>
            <a:ext cx="8393987" cy="306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10;&#10;Description automatically generated">
            <a:extLst>
              <a:ext uri="{FF2B5EF4-FFF2-40B4-BE49-F238E27FC236}">
                <a16:creationId xmlns:a16="http://schemas.microsoft.com/office/drawing/2014/main" id="{AE33BA1E-14DD-F15E-DEF2-EFCED2BB7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8" name="Picture 7" descr="rrlogo">
            <a:extLst>
              <a:ext uri="{FF2B5EF4-FFF2-40B4-BE49-F238E27FC236}">
                <a16:creationId xmlns:a16="http://schemas.microsoft.com/office/drawing/2014/main" id="{489B3952-4EE1-CF68-5449-7735B25066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6481" y="5492809"/>
            <a:ext cx="1554480" cy="1018540"/>
          </a:xfrm>
          <a:prstGeom prst="rect">
            <a:avLst/>
          </a:prstGeom>
          <a:noFill/>
        </p:spPr>
      </p:pic>
    </p:spTree>
    <p:extLst>
      <p:ext uri="{BB962C8B-B14F-4D97-AF65-F5344CB8AC3E}">
        <p14:creationId xmlns:p14="http://schemas.microsoft.com/office/powerpoint/2010/main" val="2049475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descr="anne bonny">
            <a:extLst>
              <a:ext uri="{FF2B5EF4-FFF2-40B4-BE49-F238E27FC236}">
                <a16:creationId xmlns:a16="http://schemas.microsoft.com/office/drawing/2014/main" id="{42376B21-7E0D-49C8-A0C0-4B36F0249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9240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D02CA0A4-BDA9-4140-A9C0-DCBD18436575}"/>
              </a:ext>
            </a:extLst>
          </p:cNvPr>
          <p:cNvSpPr txBox="1">
            <a:spLocks noChangeArrowheads="1"/>
          </p:cNvSpPr>
          <p:nvPr/>
        </p:nvSpPr>
        <p:spPr bwMode="auto">
          <a:xfrm>
            <a:off x="1524000" y="2997201"/>
            <a:ext cx="183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Ann Bonny</a:t>
            </a:r>
          </a:p>
        </p:txBody>
      </p:sp>
      <p:pic>
        <p:nvPicPr>
          <p:cNvPr id="27652" name="Picture 4" descr="francis morgan">
            <a:extLst>
              <a:ext uri="{FF2B5EF4-FFF2-40B4-BE49-F238E27FC236}">
                <a16:creationId xmlns:a16="http://schemas.microsoft.com/office/drawing/2014/main" id="{E910CBFD-4373-42C6-806C-03004ABE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0"/>
            <a:ext cx="2624138"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a:extLst>
              <a:ext uri="{FF2B5EF4-FFF2-40B4-BE49-F238E27FC236}">
                <a16:creationId xmlns:a16="http://schemas.microsoft.com/office/drawing/2014/main" id="{42E4B252-6A2D-4C2E-BF5F-A603258C1300}"/>
              </a:ext>
            </a:extLst>
          </p:cNvPr>
          <p:cNvSpPr txBox="1">
            <a:spLocks noChangeArrowheads="1"/>
          </p:cNvSpPr>
          <p:nvPr/>
        </p:nvSpPr>
        <p:spPr bwMode="auto">
          <a:xfrm>
            <a:off x="3719514" y="2997201"/>
            <a:ext cx="194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Francis Morgan</a:t>
            </a:r>
          </a:p>
        </p:txBody>
      </p:sp>
      <p:pic>
        <p:nvPicPr>
          <p:cNvPr id="27654" name="Picture 6" descr="heny every">
            <a:extLst>
              <a:ext uri="{FF2B5EF4-FFF2-40B4-BE49-F238E27FC236}">
                <a16:creationId xmlns:a16="http://schemas.microsoft.com/office/drawing/2014/main" id="{445D373B-399E-451A-A69A-4B16C03BE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4" y="0"/>
            <a:ext cx="23526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7">
            <a:extLst>
              <a:ext uri="{FF2B5EF4-FFF2-40B4-BE49-F238E27FC236}">
                <a16:creationId xmlns:a16="http://schemas.microsoft.com/office/drawing/2014/main" id="{6E046CA8-D2B3-4D5C-B7D9-159094E81138}"/>
              </a:ext>
            </a:extLst>
          </p:cNvPr>
          <p:cNvSpPr txBox="1">
            <a:spLocks noChangeArrowheads="1"/>
          </p:cNvSpPr>
          <p:nvPr/>
        </p:nvSpPr>
        <p:spPr bwMode="auto">
          <a:xfrm>
            <a:off x="6240463" y="2997201"/>
            <a:ext cx="2087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Captain Every</a:t>
            </a:r>
          </a:p>
        </p:txBody>
      </p:sp>
      <p:pic>
        <p:nvPicPr>
          <p:cNvPr id="27656" name="Picture 8" descr="edward teach blackbeard">
            <a:extLst>
              <a:ext uri="{FF2B5EF4-FFF2-40B4-BE49-F238E27FC236}">
                <a16:creationId xmlns:a16="http://schemas.microsoft.com/office/drawing/2014/main" id="{1270F36E-49F9-4BA1-8F9A-07CBD77CD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1234" y="0"/>
            <a:ext cx="221932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roche brasiliano">
            <a:extLst>
              <a:ext uri="{FF2B5EF4-FFF2-40B4-BE49-F238E27FC236}">
                <a16:creationId xmlns:a16="http://schemas.microsoft.com/office/drawing/2014/main" id="{AEC59C98-2001-45EA-9DB5-A4D9160907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29000"/>
            <a:ext cx="2173288"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0">
            <a:extLst>
              <a:ext uri="{FF2B5EF4-FFF2-40B4-BE49-F238E27FC236}">
                <a16:creationId xmlns:a16="http://schemas.microsoft.com/office/drawing/2014/main" id="{B8E8D7BF-8DBC-4CE7-8E01-EF676EFB4021}"/>
              </a:ext>
            </a:extLst>
          </p:cNvPr>
          <p:cNvSpPr txBox="1">
            <a:spLocks noChangeArrowheads="1"/>
          </p:cNvSpPr>
          <p:nvPr/>
        </p:nvSpPr>
        <p:spPr bwMode="auto">
          <a:xfrm>
            <a:off x="8472488" y="2781300"/>
            <a:ext cx="21955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Blackbeard- Edward Teach</a:t>
            </a:r>
          </a:p>
        </p:txBody>
      </p:sp>
      <p:pic>
        <p:nvPicPr>
          <p:cNvPr id="27659" name="Picture 11" descr="john rackam">
            <a:extLst>
              <a:ext uri="{FF2B5EF4-FFF2-40B4-BE49-F238E27FC236}">
                <a16:creationId xmlns:a16="http://schemas.microsoft.com/office/drawing/2014/main" id="{D5BEC8ED-EFAB-48C6-A8E8-CBEC36561A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076" y="3429000"/>
            <a:ext cx="20939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12">
            <a:extLst>
              <a:ext uri="{FF2B5EF4-FFF2-40B4-BE49-F238E27FC236}">
                <a16:creationId xmlns:a16="http://schemas.microsoft.com/office/drawing/2014/main" id="{CD392731-0101-44CB-AB3D-F39D08C24866}"/>
              </a:ext>
            </a:extLst>
          </p:cNvPr>
          <p:cNvSpPr txBox="1">
            <a:spLocks noChangeArrowheads="1"/>
          </p:cNvSpPr>
          <p:nvPr/>
        </p:nvSpPr>
        <p:spPr bwMode="auto">
          <a:xfrm>
            <a:off x="3935413" y="6381751"/>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John Rackham</a:t>
            </a:r>
          </a:p>
        </p:txBody>
      </p:sp>
      <p:pic>
        <p:nvPicPr>
          <p:cNvPr id="27661" name="Picture 13" descr="edward england">
            <a:extLst>
              <a:ext uri="{FF2B5EF4-FFF2-40B4-BE49-F238E27FC236}">
                <a16:creationId xmlns:a16="http://schemas.microsoft.com/office/drawing/2014/main" id="{E21E63D0-4F4C-4195-B498-97F5B6E6C0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5638" y="3429001"/>
            <a:ext cx="1814512"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 Box 14">
            <a:extLst>
              <a:ext uri="{FF2B5EF4-FFF2-40B4-BE49-F238E27FC236}">
                <a16:creationId xmlns:a16="http://schemas.microsoft.com/office/drawing/2014/main" id="{AF4BDBAF-7590-4C2C-8E4A-65EA1346EE21}"/>
              </a:ext>
            </a:extLst>
          </p:cNvPr>
          <p:cNvSpPr txBox="1">
            <a:spLocks noChangeArrowheads="1"/>
          </p:cNvSpPr>
          <p:nvPr/>
        </p:nvSpPr>
        <p:spPr bwMode="auto">
          <a:xfrm>
            <a:off x="1524001" y="6237288"/>
            <a:ext cx="1908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Roche Brasiliano</a:t>
            </a:r>
          </a:p>
        </p:txBody>
      </p:sp>
      <p:sp>
        <p:nvSpPr>
          <p:cNvPr id="27663" name="Text Box 15">
            <a:extLst>
              <a:ext uri="{FF2B5EF4-FFF2-40B4-BE49-F238E27FC236}">
                <a16:creationId xmlns:a16="http://schemas.microsoft.com/office/drawing/2014/main" id="{9A74B6F1-44FF-4A7E-83D8-C0643B2220FA}"/>
              </a:ext>
            </a:extLst>
          </p:cNvPr>
          <p:cNvSpPr txBox="1">
            <a:spLocks noChangeArrowheads="1"/>
          </p:cNvSpPr>
          <p:nvPr/>
        </p:nvSpPr>
        <p:spPr bwMode="auto">
          <a:xfrm>
            <a:off x="5808663" y="5949950"/>
            <a:ext cx="14398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Edward England</a:t>
            </a:r>
          </a:p>
        </p:txBody>
      </p:sp>
      <p:pic>
        <p:nvPicPr>
          <p:cNvPr id="27664" name="Picture 16" descr="Image:ChingShih1836.jpg">
            <a:extLst>
              <a:ext uri="{FF2B5EF4-FFF2-40B4-BE49-F238E27FC236}">
                <a16:creationId xmlns:a16="http://schemas.microsoft.com/office/drawing/2014/main" id="{B2F48568-687A-469F-890A-D1594E9C01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9650" y="3429001"/>
            <a:ext cx="330835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 Box 17">
            <a:extLst>
              <a:ext uri="{FF2B5EF4-FFF2-40B4-BE49-F238E27FC236}">
                <a16:creationId xmlns:a16="http://schemas.microsoft.com/office/drawing/2014/main" id="{F83D03AF-ADC2-4942-BE8E-2CC0544FFD9A}"/>
              </a:ext>
            </a:extLst>
          </p:cNvPr>
          <p:cNvSpPr txBox="1">
            <a:spLocks noChangeArrowheads="1"/>
          </p:cNvSpPr>
          <p:nvPr/>
        </p:nvSpPr>
        <p:spPr bwMode="auto">
          <a:xfrm>
            <a:off x="7535863" y="6453188"/>
            <a:ext cx="295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Madame Cheng Shih 1836</a:t>
            </a:r>
          </a:p>
        </p:txBody>
      </p:sp>
      <p:pic>
        <p:nvPicPr>
          <p:cNvPr id="19" name="Picture 18" descr="Logo&#10;&#10;Description automatically generated">
            <a:extLst>
              <a:ext uri="{FF2B5EF4-FFF2-40B4-BE49-F238E27FC236}">
                <a16:creationId xmlns:a16="http://schemas.microsoft.com/office/drawing/2014/main" id="{E544AAA8-248C-F474-9B2C-5296E76698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sp>
        <p:nvSpPr>
          <p:cNvPr id="2" name="TextBox 1">
            <a:extLst>
              <a:ext uri="{FF2B5EF4-FFF2-40B4-BE49-F238E27FC236}">
                <a16:creationId xmlns:a16="http://schemas.microsoft.com/office/drawing/2014/main" id="{DB1620DF-A88A-A086-CD70-76A10DDCC358}"/>
              </a:ext>
            </a:extLst>
          </p:cNvPr>
          <p:cNvSpPr txBox="1"/>
          <p:nvPr/>
        </p:nvSpPr>
        <p:spPr>
          <a:xfrm>
            <a:off x="10644809" y="1928191"/>
            <a:ext cx="1421295" cy="646331"/>
          </a:xfrm>
          <a:prstGeom prst="rect">
            <a:avLst/>
          </a:prstGeom>
          <a:noFill/>
        </p:spPr>
        <p:txBody>
          <a:bodyPr wrap="square" rtlCol="0">
            <a:spAutoFit/>
          </a:bodyPr>
          <a:lstStyle/>
          <a:p>
            <a:r>
              <a:rPr lang="en-GB" b="1" dirty="0">
                <a:solidFill>
                  <a:srgbClr val="FF0000"/>
                </a:solidFill>
              </a:rPr>
              <a:t>16</a:t>
            </a:r>
            <a:r>
              <a:rPr lang="en-GB" b="1" baseline="30000" dirty="0">
                <a:solidFill>
                  <a:srgbClr val="FF0000"/>
                </a:solidFill>
              </a:rPr>
              <a:t>th</a:t>
            </a:r>
            <a:r>
              <a:rPr lang="en-GB" b="1" dirty="0">
                <a:solidFill>
                  <a:srgbClr val="FF0000"/>
                </a:solidFill>
              </a:rPr>
              <a:t> and 17</a:t>
            </a:r>
            <a:r>
              <a:rPr lang="en-GB" b="1" baseline="30000" dirty="0">
                <a:solidFill>
                  <a:srgbClr val="FF0000"/>
                </a:solidFill>
              </a:rPr>
              <a:t>th</a:t>
            </a:r>
            <a:r>
              <a:rPr lang="en-GB" b="1" dirty="0">
                <a:solidFill>
                  <a:srgbClr val="FF0000"/>
                </a:solidFill>
              </a:rPr>
              <a:t> Century</a:t>
            </a:r>
          </a:p>
        </p:txBody>
      </p:sp>
      <p:pic>
        <p:nvPicPr>
          <p:cNvPr id="21" name="Picture 1" descr="X:\My Documents\My Pictures\RRDE Logo\rrlogo.gif">
            <a:extLst>
              <a:ext uri="{FF2B5EF4-FFF2-40B4-BE49-F238E27FC236}">
                <a16:creationId xmlns:a16="http://schemas.microsoft.com/office/drawing/2014/main" id="{5D540438-B4A0-CA17-BBA7-2D6057638A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18367" y="5526157"/>
            <a:ext cx="1256077" cy="73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1">
                                            <p:txEl>
                                              <p:pRg st="0" end="0"/>
                                            </p:txEl>
                                          </p:spTgt>
                                        </p:tgtEl>
                                        <p:attrNameLst>
                                          <p:attrName>style.visibility</p:attrName>
                                        </p:attrNameLst>
                                      </p:cBhvr>
                                      <p:to>
                                        <p:strVal val="visible"/>
                                      </p:to>
                                    </p:set>
                                    <p:anim calcmode="lin" valueType="num">
                                      <p:cBhvr additive="base">
                                        <p:cTn id="13"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652"/>
                                        </p:tgtEl>
                                        <p:attrNameLst>
                                          <p:attrName>style.visibility</p:attrName>
                                        </p:attrNameLst>
                                      </p:cBhvr>
                                      <p:to>
                                        <p:strVal val="visible"/>
                                      </p:to>
                                    </p:set>
                                    <p:anim calcmode="lin" valueType="num">
                                      <p:cBhvr additive="base">
                                        <p:cTn id="19" dur="500" fill="hold"/>
                                        <p:tgtEl>
                                          <p:spTgt spid="27652"/>
                                        </p:tgtEl>
                                        <p:attrNameLst>
                                          <p:attrName>ppt_x</p:attrName>
                                        </p:attrNameLst>
                                      </p:cBhvr>
                                      <p:tavLst>
                                        <p:tav tm="0">
                                          <p:val>
                                            <p:strVal val="#ppt_x"/>
                                          </p:val>
                                        </p:tav>
                                        <p:tav tm="100000">
                                          <p:val>
                                            <p:strVal val="#ppt_x"/>
                                          </p:val>
                                        </p:tav>
                                      </p:tavLst>
                                    </p:anim>
                                    <p:anim calcmode="lin" valueType="num">
                                      <p:cBhvr additive="base">
                                        <p:cTn id="20"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7653">
                                            <p:txEl>
                                              <p:pRg st="0" end="0"/>
                                            </p:txEl>
                                          </p:spTgt>
                                        </p:tgtEl>
                                        <p:attrNameLst>
                                          <p:attrName>style.visibility</p:attrName>
                                        </p:attrNameLst>
                                      </p:cBhvr>
                                      <p:to>
                                        <p:strVal val="visible"/>
                                      </p:to>
                                    </p:set>
                                    <p:animEffect transition="in" filter="blinds(horizontal)">
                                      <p:cBhvr>
                                        <p:cTn id="25" dur="500"/>
                                        <p:tgtEl>
                                          <p:spTgt spid="27653">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27654"/>
                                        </p:tgtEl>
                                        <p:attrNameLst>
                                          <p:attrName>style.visibility</p:attrName>
                                        </p:attrNameLst>
                                      </p:cBhvr>
                                      <p:to>
                                        <p:strVal val="visible"/>
                                      </p:to>
                                    </p:set>
                                    <p:animEffect transition="in" filter="blinds(horizontal)">
                                      <p:cBhvr>
                                        <p:cTn id="30" dur="500"/>
                                        <p:tgtEl>
                                          <p:spTgt spid="276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7655">
                                            <p:txEl>
                                              <p:pRg st="0" end="0"/>
                                            </p:txEl>
                                          </p:spTgt>
                                        </p:tgtEl>
                                        <p:attrNameLst>
                                          <p:attrName>style.visibility</p:attrName>
                                        </p:attrNameLst>
                                      </p:cBhvr>
                                      <p:to>
                                        <p:strVal val="visible"/>
                                      </p:to>
                                    </p:set>
                                    <p:animEffect transition="in" filter="blinds(horizontal)">
                                      <p:cBhvr>
                                        <p:cTn id="35" dur="500"/>
                                        <p:tgtEl>
                                          <p:spTgt spid="27655">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27656"/>
                                        </p:tgtEl>
                                        <p:attrNameLst>
                                          <p:attrName>style.visibility</p:attrName>
                                        </p:attrNameLst>
                                      </p:cBhvr>
                                      <p:to>
                                        <p:strVal val="visible"/>
                                      </p:to>
                                    </p:set>
                                    <p:animEffect transition="in" filter="blinds(horizontal)">
                                      <p:cBhvr>
                                        <p:cTn id="40" dur="500"/>
                                        <p:tgtEl>
                                          <p:spTgt spid="2765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27658">
                                            <p:txEl>
                                              <p:pRg st="0" end="0"/>
                                            </p:txEl>
                                          </p:spTgt>
                                        </p:tgtEl>
                                        <p:attrNameLst>
                                          <p:attrName>style.visibility</p:attrName>
                                        </p:attrNameLst>
                                      </p:cBhvr>
                                      <p:to>
                                        <p:strVal val="visible"/>
                                      </p:to>
                                    </p:set>
                                    <p:animEffect transition="in" filter="blinds(horizontal)">
                                      <p:cBhvr>
                                        <p:cTn id="45" dur="500"/>
                                        <p:tgtEl>
                                          <p:spTgt spid="27658">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27657"/>
                                        </p:tgtEl>
                                        <p:attrNameLst>
                                          <p:attrName>style.visibility</p:attrName>
                                        </p:attrNameLst>
                                      </p:cBhvr>
                                      <p:to>
                                        <p:strVal val="visible"/>
                                      </p:to>
                                    </p:set>
                                    <p:animEffect transition="in" filter="blinds(horizontal)">
                                      <p:cBhvr>
                                        <p:cTn id="50" dur="500"/>
                                        <p:tgtEl>
                                          <p:spTgt spid="2765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27662">
                                            <p:txEl>
                                              <p:pRg st="0" end="0"/>
                                            </p:txEl>
                                          </p:spTgt>
                                        </p:tgtEl>
                                        <p:attrNameLst>
                                          <p:attrName>style.visibility</p:attrName>
                                        </p:attrNameLst>
                                      </p:cBhvr>
                                      <p:to>
                                        <p:strVal val="visible"/>
                                      </p:to>
                                    </p:set>
                                    <p:animEffect transition="in" filter="blinds(horizontal)">
                                      <p:cBhvr>
                                        <p:cTn id="55" dur="500"/>
                                        <p:tgtEl>
                                          <p:spTgt spid="27662">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27659"/>
                                        </p:tgtEl>
                                        <p:attrNameLst>
                                          <p:attrName>style.visibility</p:attrName>
                                        </p:attrNameLst>
                                      </p:cBhvr>
                                      <p:to>
                                        <p:strVal val="visible"/>
                                      </p:to>
                                    </p:set>
                                    <p:animEffect transition="in" filter="blinds(horizontal)">
                                      <p:cBhvr>
                                        <p:cTn id="60" dur="500"/>
                                        <p:tgtEl>
                                          <p:spTgt spid="2765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7660"/>
                                        </p:tgtEl>
                                        <p:attrNameLst>
                                          <p:attrName>style.visibility</p:attrName>
                                        </p:attrNameLst>
                                      </p:cBhvr>
                                      <p:to>
                                        <p:strVal val="visible"/>
                                      </p:to>
                                    </p:set>
                                    <p:animEffect transition="in" filter="blinds(horizontal)">
                                      <p:cBhvr>
                                        <p:cTn id="65" dur="500"/>
                                        <p:tgtEl>
                                          <p:spTgt spid="276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nodeType="clickEffect">
                                  <p:stCondLst>
                                    <p:cond delay="0"/>
                                  </p:stCondLst>
                                  <p:childTnLst>
                                    <p:set>
                                      <p:cBhvr>
                                        <p:cTn id="69" dur="1" fill="hold">
                                          <p:stCondLst>
                                            <p:cond delay="0"/>
                                          </p:stCondLst>
                                        </p:cTn>
                                        <p:tgtEl>
                                          <p:spTgt spid="27661"/>
                                        </p:tgtEl>
                                        <p:attrNameLst>
                                          <p:attrName>style.visibility</p:attrName>
                                        </p:attrNameLst>
                                      </p:cBhvr>
                                      <p:to>
                                        <p:strVal val="visible"/>
                                      </p:to>
                                    </p:set>
                                    <p:animEffect transition="in" filter="blinds(horizontal)">
                                      <p:cBhvr>
                                        <p:cTn id="70" dur="500"/>
                                        <p:tgtEl>
                                          <p:spTgt spid="2766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27663">
                                            <p:txEl>
                                              <p:pRg st="0" end="0"/>
                                            </p:txEl>
                                          </p:spTgt>
                                        </p:tgtEl>
                                        <p:attrNameLst>
                                          <p:attrName>style.visibility</p:attrName>
                                        </p:attrNameLst>
                                      </p:cBhvr>
                                      <p:to>
                                        <p:strVal val="visible"/>
                                      </p:to>
                                    </p:set>
                                    <p:animEffect transition="in" filter="blinds(horizontal)">
                                      <p:cBhvr>
                                        <p:cTn id="75" dur="500"/>
                                        <p:tgtEl>
                                          <p:spTgt spid="27663">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nodeType="clickEffect">
                                  <p:stCondLst>
                                    <p:cond delay="0"/>
                                  </p:stCondLst>
                                  <p:childTnLst>
                                    <p:set>
                                      <p:cBhvr>
                                        <p:cTn id="79" dur="1" fill="hold">
                                          <p:stCondLst>
                                            <p:cond delay="0"/>
                                          </p:stCondLst>
                                        </p:cTn>
                                        <p:tgtEl>
                                          <p:spTgt spid="27664"/>
                                        </p:tgtEl>
                                        <p:attrNameLst>
                                          <p:attrName>style.visibility</p:attrName>
                                        </p:attrNameLst>
                                      </p:cBhvr>
                                      <p:to>
                                        <p:strVal val="visible"/>
                                      </p:to>
                                    </p:set>
                                    <p:animEffect transition="in" filter="blinds(horizontal)">
                                      <p:cBhvr>
                                        <p:cTn id="80" dur="500"/>
                                        <p:tgtEl>
                                          <p:spTgt spid="2766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nodeType="clickEffect">
                                  <p:stCondLst>
                                    <p:cond delay="0"/>
                                  </p:stCondLst>
                                  <p:childTnLst>
                                    <p:set>
                                      <p:cBhvr>
                                        <p:cTn id="84" dur="1" fill="hold">
                                          <p:stCondLst>
                                            <p:cond delay="0"/>
                                          </p:stCondLst>
                                        </p:cTn>
                                        <p:tgtEl>
                                          <p:spTgt spid="27665">
                                            <p:txEl>
                                              <p:pRg st="0" end="0"/>
                                            </p:txEl>
                                          </p:spTgt>
                                        </p:tgtEl>
                                        <p:attrNameLst>
                                          <p:attrName>style.visibility</p:attrName>
                                        </p:attrNameLst>
                                      </p:cBhvr>
                                      <p:to>
                                        <p:strVal val="visible"/>
                                      </p:to>
                                    </p:set>
                                    <p:animEffect transition="in" filter="blinds(horizontal)">
                                      <p:cBhvr>
                                        <p:cTn id="85" dur="500"/>
                                        <p:tgtEl>
                                          <p:spTgt spid="276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69_1">
            <a:extLst>
              <a:ext uri="{FF2B5EF4-FFF2-40B4-BE49-F238E27FC236}">
                <a16:creationId xmlns:a16="http://schemas.microsoft.com/office/drawing/2014/main" id="{59521A6D-FD30-40E0-B411-0E96D4269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2400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186233580X">
            <a:extLst>
              <a:ext uri="{FF2B5EF4-FFF2-40B4-BE49-F238E27FC236}">
                <a16:creationId xmlns:a16="http://schemas.microsoft.com/office/drawing/2014/main" id="{16B9AC4E-08C2-4B6F-B003-8E1AA28BE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213101"/>
            <a:ext cx="32035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a:extLst>
              <a:ext uri="{FF2B5EF4-FFF2-40B4-BE49-F238E27FC236}">
                <a16:creationId xmlns:a16="http://schemas.microsoft.com/office/drawing/2014/main" id="{196A7967-2387-483F-974D-B1DCA55E049C}"/>
              </a:ext>
            </a:extLst>
          </p:cNvPr>
          <p:cNvSpPr txBox="1">
            <a:spLocks noChangeArrowheads="1"/>
          </p:cNvSpPr>
          <p:nvPr/>
        </p:nvSpPr>
        <p:spPr bwMode="auto">
          <a:xfrm>
            <a:off x="4872038" y="333375"/>
            <a:ext cx="5795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b="1">
              <a:latin typeface="Calibri" panose="020F0502020204030204" pitchFamily="34" charset="0"/>
            </a:endParaRPr>
          </a:p>
        </p:txBody>
      </p:sp>
      <p:pic>
        <p:nvPicPr>
          <p:cNvPr id="53253" name="Picture 5" descr="~AUT0106">
            <a:extLst>
              <a:ext uri="{FF2B5EF4-FFF2-40B4-BE49-F238E27FC236}">
                <a16:creationId xmlns:a16="http://schemas.microsoft.com/office/drawing/2014/main" id="{5AA8640E-E2DB-4D3E-BCC9-A5E39EA04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1"/>
            <a:ext cx="2557462"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AUT0072">
            <a:extLst>
              <a:ext uri="{FF2B5EF4-FFF2-40B4-BE49-F238E27FC236}">
                <a16:creationId xmlns:a16="http://schemas.microsoft.com/office/drawing/2014/main" id="{61A5DF4E-1A20-40BD-80FE-86DDE5C6B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429000"/>
            <a:ext cx="26876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5" name="Group 7">
            <a:extLst>
              <a:ext uri="{FF2B5EF4-FFF2-40B4-BE49-F238E27FC236}">
                <a16:creationId xmlns:a16="http://schemas.microsoft.com/office/drawing/2014/main" id="{E4750FF9-08F6-48D8-B89D-854B21903B7D}"/>
              </a:ext>
            </a:extLst>
          </p:cNvPr>
          <p:cNvGrpSpPr>
            <a:grpSpLocks/>
          </p:cNvGrpSpPr>
          <p:nvPr/>
        </p:nvGrpSpPr>
        <p:grpSpPr bwMode="auto">
          <a:xfrm>
            <a:off x="7539038" y="0"/>
            <a:ext cx="3334388" cy="4638876"/>
            <a:chOff x="554" y="1525"/>
            <a:chExt cx="1542" cy="2804"/>
          </a:xfrm>
        </p:grpSpPr>
        <p:pic>
          <p:nvPicPr>
            <p:cNvPr id="53260" name="Picture 8" descr="silver">
              <a:extLst>
                <a:ext uri="{FF2B5EF4-FFF2-40B4-BE49-F238E27FC236}">
                  <a16:creationId xmlns:a16="http://schemas.microsoft.com/office/drawing/2014/main" id="{F7C24F3B-DAAB-4990-A224-D61DB34ED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 y="1525"/>
              <a:ext cx="1344" cy="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Text Box 9">
              <a:extLst>
                <a:ext uri="{FF2B5EF4-FFF2-40B4-BE49-F238E27FC236}">
                  <a16:creationId xmlns:a16="http://schemas.microsoft.com/office/drawing/2014/main" id="{AA930A04-4DAA-4B3C-8CA0-7DA48BB97F45}"/>
                </a:ext>
              </a:extLst>
            </p:cNvPr>
            <p:cNvSpPr txBox="1">
              <a:spLocks noChangeArrowheads="1"/>
            </p:cNvSpPr>
            <p:nvPr/>
          </p:nvSpPr>
          <p:spPr bwMode="auto">
            <a:xfrm>
              <a:off x="554" y="4050"/>
              <a:ext cx="1542"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400" b="1" dirty="0">
                  <a:latin typeface="Calibri" panose="020F0502020204030204" pitchFamily="34" charset="0"/>
                  <a:cs typeface="Arial" panose="020B0604020202020204" pitchFamily="34" charset="0"/>
                </a:rPr>
                <a:t>     Long John Silver  1850</a:t>
              </a:r>
            </a:p>
          </p:txBody>
        </p:sp>
      </p:grpSp>
      <p:sp>
        <p:nvSpPr>
          <p:cNvPr id="53256" name="Text Box 10">
            <a:extLst>
              <a:ext uri="{FF2B5EF4-FFF2-40B4-BE49-F238E27FC236}">
                <a16:creationId xmlns:a16="http://schemas.microsoft.com/office/drawing/2014/main" id="{D4A106F2-CD1B-4A3B-A74D-AB3DEA0E3E38}"/>
              </a:ext>
            </a:extLst>
          </p:cNvPr>
          <p:cNvSpPr txBox="1">
            <a:spLocks noChangeArrowheads="1"/>
          </p:cNvSpPr>
          <p:nvPr/>
        </p:nvSpPr>
        <p:spPr bwMode="auto">
          <a:xfrm>
            <a:off x="7824788" y="5013326"/>
            <a:ext cx="2519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b="1">
                <a:latin typeface="Calibri" panose="020F0502020204030204" pitchFamily="34" charset="0"/>
              </a:rPr>
              <a:t> Were Pirates Always Disabled?</a:t>
            </a:r>
            <a:endParaRPr lang="en-US" altLang="en-US" sz="2400" b="1">
              <a:latin typeface="Calibri" panose="020F0502020204030204" pitchFamily="34" charset="0"/>
            </a:endParaRPr>
          </a:p>
        </p:txBody>
      </p:sp>
      <p:sp>
        <p:nvSpPr>
          <p:cNvPr id="53257" name="Text Box 11">
            <a:extLst>
              <a:ext uri="{FF2B5EF4-FFF2-40B4-BE49-F238E27FC236}">
                <a16:creationId xmlns:a16="http://schemas.microsoft.com/office/drawing/2014/main" id="{CCBCE219-6836-4DC0-AEAD-95E0E3824FDA}"/>
              </a:ext>
            </a:extLst>
          </p:cNvPr>
          <p:cNvSpPr txBox="1">
            <a:spLocks noChangeArrowheads="1"/>
          </p:cNvSpPr>
          <p:nvPr/>
        </p:nvSpPr>
        <p:spPr bwMode="auto">
          <a:xfrm>
            <a:off x="5087938" y="2997201"/>
            <a:ext cx="2087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a:latin typeface="Calibri" panose="020F0502020204030204" pitchFamily="34" charset="0"/>
              </a:rPr>
              <a:t>Blind Pugh</a:t>
            </a:r>
            <a:endParaRPr lang="en-US" altLang="en-US">
              <a:latin typeface="Calibri" panose="020F0502020204030204" pitchFamily="34" charset="0"/>
            </a:endParaRPr>
          </a:p>
        </p:txBody>
      </p:sp>
      <p:sp>
        <p:nvSpPr>
          <p:cNvPr id="53258" name="Text Box 12">
            <a:extLst>
              <a:ext uri="{FF2B5EF4-FFF2-40B4-BE49-F238E27FC236}">
                <a16:creationId xmlns:a16="http://schemas.microsoft.com/office/drawing/2014/main" id="{AEE34C55-9F34-4C8C-9659-7E271B6DAFA5}"/>
              </a:ext>
            </a:extLst>
          </p:cNvPr>
          <p:cNvSpPr txBox="1">
            <a:spLocks noChangeArrowheads="1"/>
          </p:cNvSpPr>
          <p:nvPr/>
        </p:nvSpPr>
        <p:spPr bwMode="auto">
          <a:xfrm>
            <a:off x="6024564" y="6453188"/>
            <a:ext cx="1366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b="1">
                <a:solidFill>
                  <a:srgbClr val="FF0000"/>
                </a:solidFill>
                <a:latin typeface="Calibri" panose="020F0502020204030204" pitchFamily="34" charset="0"/>
              </a:rPr>
              <a:t>Hook</a:t>
            </a:r>
            <a:endParaRPr lang="en-US" altLang="en-US" sz="2400" b="1">
              <a:solidFill>
                <a:srgbClr val="FF0000"/>
              </a:solidFill>
              <a:latin typeface="Calibri" panose="020F0502020204030204" pitchFamily="34" charset="0"/>
            </a:endParaRPr>
          </a:p>
        </p:txBody>
      </p:sp>
      <p:pic>
        <p:nvPicPr>
          <p:cNvPr id="53259" name="Picture 1" descr="X:\My Documents\My Pictures\RRDE Logo\rrlogo.gif">
            <a:extLst>
              <a:ext uri="{FF2B5EF4-FFF2-40B4-BE49-F238E27FC236}">
                <a16:creationId xmlns:a16="http://schemas.microsoft.com/office/drawing/2014/main" id="{0A602EA0-02A6-4CE6-900D-5EB596026B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1725" y="5744817"/>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Logo&#10;&#10;Description automatically generated">
            <a:extLst>
              <a:ext uri="{FF2B5EF4-FFF2-40B4-BE49-F238E27FC236}">
                <a16:creationId xmlns:a16="http://schemas.microsoft.com/office/drawing/2014/main" id="{4E571F22-6A22-5B32-5D0C-715AF59C4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42A9EE-B43E-B46D-9E9F-2E86BC407EC0}"/>
              </a:ext>
            </a:extLst>
          </p:cNvPr>
          <p:cNvSpPr txBox="1"/>
          <p:nvPr/>
        </p:nvSpPr>
        <p:spPr>
          <a:xfrm>
            <a:off x="894522" y="576470"/>
            <a:ext cx="10654748" cy="1649811"/>
          </a:xfrm>
          <a:prstGeom prst="rect">
            <a:avLst/>
          </a:prstGeom>
          <a:noFill/>
        </p:spPr>
        <p:txBody>
          <a:bodyPr wrap="square" rtlCol="0">
            <a:spAutoFit/>
          </a:bodyPr>
          <a:lstStyle/>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Inuit people of far north American continent  expect their disabled people to die when they can no longer feed themselves. </a:t>
            </a:r>
          </a:p>
        </p:txBody>
      </p:sp>
      <p:pic>
        <p:nvPicPr>
          <p:cNvPr id="5" name="Picture 4" descr="Inuit People Images – Browse 38,424 Stock Photos, Vectors, and Video |  Adobe Stock">
            <a:extLst>
              <a:ext uri="{FF2B5EF4-FFF2-40B4-BE49-F238E27FC236}">
                <a16:creationId xmlns:a16="http://schemas.microsoft.com/office/drawing/2014/main" id="{42396B07-4C40-9AA1-0D28-CC422ED534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82" y="2541960"/>
            <a:ext cx="2698750" cy="1695450"/>
          </a:xfrm>
          <a:prstGeom prst="rect">
            <a:avLst/>
          </a:prstGeom>
          <a:noFill/>
          <a:ln>
            <a:noFill/>
          </a:ln>
        </p:spPr>
      </p:pic>
      <p:pic>
        <p:nvPicPr>
          <p:cNvPr id="6" name="Picture 5" descr="Who are the Inuit people? - Quora">
            <a:extLst>
              <a:ext uri="{FF2B5EF4-FFF2-40B4-BE49-F238E27FC236}">
                <a16:creationId xmlns:a16="http://schemas.microsoft.com/office/drawing/2014/main" id="{76762F93-31B6-DDF1-EC77-9267998D9F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2118" y="2418080"/>
            <a:ext cx="4256307" cy="1849120"/>
          </a:xfrm>
          <a:prstGeom prst="rect">
            <a:avLst/>
          </a:prstGeom>
          <a:noFill/>
          <a:ln>
            <a:noFill/>
          </a:ln>
        </p:spPr>
      </p:pic>
      <p:pic>
        <p:nvPicPr>
          <p:cNvPr id="7" name="Picture 6" descr="Who are the Inuit People? (with pictures)">
            <a:extLst>
              <a:ext uri="{FF2B5EF4-FFF2-40B4-BE49-F238E27FC236}">
                <a16:creationId xmlns:a16="http://schemas.microsoft.com/office/drawing/2014/main" id="{94EF6A57-D9D4-9F8D-C74B-E96B8C9947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2911" y="2566034"/>
            <a:ext cx="3327894" cy="1731645"/>
          </a:xfrm>
          <a:prstGeom prst="rect">
            <a:avLst/>
          </a:prstGeom>
          <a:noFill/>
          <a:ln>
            <a:noFill/>
          </a:ln>
        </p:spPr>
      </p:pic>
      <p:sp>
        <p:nvSpPr>
          <p:cNvPr id="8" name="TextBox 7">
            <a:extLst>
              <a:ext uri="{FF2B5EF4-FFF2-40B4-BE49-F238E27FC236}">
                <a16:creationId xmlns:a16="http://schemas.microsoft.com/office/drawing/2014/main" id="{540C62A3-8CCA-766F-CC82-79AF96C86E89}"/>
              </a:ext>
            </a:extLst>
          </p:cNvPr>
          <p:cNvSpPr txBox="1"/>
          <p:nvPr/>
        </p:nvSpPr>
        <p:spPr>
          <a:xfrm>
            <a:off x="690880" y="5181600"/>
            <a:ext cx="9438640" cy="595932"/>
          </a:xfrm>
          <a:prstGeom prst="rect">
            <a:avLst/>
          </a:prstGeom>
          <a:noFill/>
        </p:spPr>
        <p:txBody>
          <a:bodyPr wrap="square" rtlCol="0">
            <a:spAutoFit/>
          </a:bodyPr>
          <a:lstStyle/>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They go off into the snow to die</a:t>
            </a:r>
          </a:p>
        </p:txBody>
      </p:sp>
      <p:pic>
        <p:nvPicPr>
          <p:cNvPr id="2" name="Picture 1" descr="Logo&#10;&#10;Description automatically generated">
            <a:extLst>
              <a:ext uri="{FF2B5EF4-FFF2-40B4-BE49-F238E27FC236}">
                <a16:creationId xmlns:a16="http://schemas.microsoft.com/office/drawing/2014/main" id="{3FAFAC9A-CE7B-0AE1-0523-D670F1E81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3" name="Picture 2" descr="rrlogo">
            <a:extLst>
              <a:ext uri="{FF2B5EF4-FFF2-40B4-BE49-F238E27FC236}">
                <a16:creationId xmlns:a16="http://schemas.microsoft.com/office/drawing/2014/main" id="{253E331F-737B-6FC1-BDC2-94AFA4D5D7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8568" y="5035609"/>
            <a:ext cx="1554480" cy="1018540"/>
          </a:xfrm>
          <a:prstGeom prst="rect">
            <a:avLst/>
          </a:prstGeom>
          <a:noFill/>
        </p:spPr>
      </p:pic>
    </p:spTree>
    <p:extLst>
      <p:ext uri="{BB962C8B-B14F-4D97-AF65-F5344CB8AC3E}">
        <p14:creationId xmlns:p14="http://schemas.microsoft.com/office/powerpoint/2010/main" val="710365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11976100" cy="1325563"/>
          </a:xfrm>
        </p:spPr>
        <p:txBody>
          <a:bodyPr>
            <a:normAutofit/>
          </a:bodyPr>
          <a:lstStyle/>
          <a:p>
            <a:r>
              <a:rPr lang="en-GB" b="1" dirty="0">
                <a:solidFill>
                  <a:srgbClr val="FF0000"/>
                </a:solidFill>
              </a:rPr>
              <a:t>Long  Stay  Institutions   incarcerate   us  </a:t>
            </a:r>
            <a:br>
              <a:rPr lang="en-GB" b="1" dirty="0">
                <a:solidFill>
                  <a:srgbClr val="FF0000"/>
                </a:solidFill>
              </a:rPr>
            </a:br>
            <a:r>
              <a:rPr lang="en-GB" b="1" dirty="0">
                <a:solidFill>
                  <a:srgbClr val="FF0000"/>
                </a:solidFill>
              </a:rPr>
              <a:t>1834-1970s </a:t>
            </a:r>
          </a:p>
        </p:txBody>
      </p:sp>
      <p:pic>
        <p:nvPicPr>
          <p:cNvPr id="1026" name="Picture 2"/>
          <p:cNvPicPr>
            <a:picLocks noChangeAspect="1" noChangeArrowheads="1"/>
          </p:cNvPicPr>
          <p:nvPr/>
        </p:nvPicPr>
        <p:blipFill>
          <a:blip r:embed="rId2" cstate="print"/>
          <a:srcRect/>
          <a:stretch>
            <a:fillRect/>
          </a:stretch>
        </p:blipFill>
        <p:spPr bwMode="auto">
          <a:xfrm>
            <a:off x="1847528" y="1412776"/>
            <a:ext cx="3634218" cy="259042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75521" y="4077072"/>
            <a:ext cx="4952405" cy="2479860"/>
          </a:xfrm>
          <a:prstGeom prst="rect">
            <a:avLst/>
          </a:prstGeom>
          <a:noFill/>
          <a:ln w="9525">
            <a:noFill/>
            <a:miter lim="800000"/>
            <a:headEnd/>
            <a:tailEnd/>
          </a:ln>
        </p:spPr>
      </p:pic>
      <p:pic>
        <p:nvPicPr>
          <p:cNvPr id="5" name="Picture 4" descr="http://www.highroydshospital.com/wp-content/uploads/galleries/post-256/female_ddining_room_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3993" y="1484784"/>
            <a:ext cx="3389887" cy="24158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meanwoodpark.co.uk/wp-content/uploads/galleries/post-149/nurses_home_1941_s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43" y="4077072"/>
            <a:ext cx="3159823" cy="2304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FBEC93-37EE-1C73-EBB8-C4004959C6D3}"/>
              </a:ext>
            </a:extLst>
          </p:cNvPr>
          <p:cNvSpPr txBox="1"/>
          <p:nvPr/>
        </p:nvSpPr>
        <p:spPr>
          <a:xfrm>
            <a:off x="292100" y="2324100"/>
            <a:ext cx="1371600" cy="369332"/>
          </a:xfrm>
          <a:prstGeom prst="rect">
            <a:avLst/>
          </a:prstGeom>
          <a:noFill/>
        </p:spPr>
        <p:txBody>
          <a:bodyPr wrap="square" rtlCol="0">
            <a:spAutoFit/>
          </a:bodyPr>
          <a:lstStyle/>
          <a:p>
            <a:r>
              <a:rPr lang="en-GB" b="1" dirty="0"/>
              <a:t>Work House </a:t>
            </a:r>
          </a:p>
        </p:txBody>
      </p:sp>
      <p:sp>
        <p:nvSpPr>
          <p:cNvPr id="4" name="TextBox 3">
            <a:extLst>
              <a:ext uri="{FF2B5EF4-FFF2-40B4-BE49-F238E27FC236}">
                <a16:creationId xmlns:a16="http://schemas.microsoft.com/office/drawing/2014/main" id="{FC52399F-7BE3-441B-D7DE-A0136BA9E23B}"/>
              </a:ext>
            </a:extLst>
          </p:cNvPr>
          <p:cNvSpPr txBox="1"/>
          <p:nvPr/>
        </p:nvSpPr>
        <p:spPr>
          <a:xfrm>
            <a:off x="215900" y="4902200"/>
            <a:ext cx="1536700" cy="369332"/>
          </a:xfrm>
          <a:prstGeom prst="rect">
            <a:avLst/>
          </a:prstGeom>
          <a:noFill/>
        </p:spPr>
        <p:txBody>
          <a:bodyPr wrap="square" rtlCol="0">
            <a:spAutoFit/>
          </a:bodyPr>
          <a:lstStyle/>
          <a:p>
            <a:r>
              <a:rPr lang="en-GB" b="1" dirty="0"/>
              <a:t>Asylums</a:t>
            </a:r>
            <a:r>
              <a:rPr lang="en-GB" dirty="0"/>
              <a:t> </a:t>
            </a:r>
          </a:p>
        </p:txBody>
      </p:sp>
      <p:sp>
        <p:nvSpPr>
          <p:cNvPr id="9" name="TextBox 8">
            <a:extLst>
              <a:ext uri="{FF2B5EF4-FFF2-40B4-BE49-F238E27FC236}">
                <a16:creationId xmlns:a16="http://schemas.microsoft.com/office/drawing/2014/main" id="{24273588-7C64-0EB2-5BC7-3E17B8DD44C6}"/>
              </a:ext>
            </a:extLst>
          </p:cNvPr>
          <p:cNvSpPr txBox="1"/>
          <p:nvPr/>
        </p:nvSpPr>
        <p:spPr>
          <a:xfrm>
            <a:off x="9804400" y="3390900"/>
            <a:ext cx="2146300" cy="646331"/>
          </a:xfrm>
          <a:prstGeom prst="rect">
            <a:avLst/>
          </a:prstGeom>
          <a:noFill/>
        </p:spPr>
        <p:txBody>
          <a:bodyPr wrap="square" rtlCol="0">
            <a:spAutoFit/>
          </a:bodyPr>
          <a:lstStyle/>
          <a:p>
            <a:r>
              <a:rPr lang="en-GB" b="1" dirty="0"/>
              <a:t>Mental Deficiency Hospital</a:t>
            </a:r>
          </a:p>
        </p:txBody>
      </p:sp>
      <p:pic>
        <p:nvPicPr>
          <p:cNvPr id="11" name="Picture 10" descr="Logo&#10;&#10;Description automatically generated">
            <a:extLst>
              <a:ext uri="{FF2B5EF4-FFF2-40B4-BE49-F238E27FC236}">
                <a16:creationId xmlns:a16="http://schemas.microsoft.com/office/drawing/2014/main" id="{03FE705A-071B-158D-26A6-83DA4DE6D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12" name="Picture 1" descr="X:\My Documents\My Pictures\RRDE Logo\rrlogo.gif">
            <a:extLst>
              <a:ext uri="{FF2B5EF4-FFF2-40B4-BE49-F238E27FC236}">
                <a16:creationId xmlns:a16="http://schemas.microsoft.com/office/drawing/2014/main" id="{4955CCF3-81DA-7295-AD4C-CEB66107C7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1725" y="5744817"/>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400C-5B1C-F387-CA56-EE95151EE461}"/>
              </a:ext>
            </a:extLst>
          </p:cNvPr>
          <p:cNvSpPr>
            <a:spLocks noGrp="1"/>
          </p:cNvSpPr>
          <p:nvPr>
            <p:ph type="title"/>
          </p:nvPr>
        </p:nvSpPr>
        <p:spPr>
          <a:xfrm>
            <a:off x="838200" y="365125"/>
            <a:ext cx="8683487" cy="1325563"/>
          </a:xfrm>
        </p:spPr>
        <p:txBody>
          <a:bodyPr>
            <a:normAutofit fontScale="90000"/>
          </a:bodyPr>
          <a:lstStyle/>
          <a:p>
            <a:r>
              <a:rPr lang="en-GB" sz="3600" b="1" dirty="0">
                <a:solidFill>
                  <a:srgbClr val="FF0000"/>
                </a:solidFill>
                <a:latin typeface="+mn-lt"/>
              </a:rPr>
              <a:t>Mining was a dangerous industry &amp; caused</a:t>
            </a:r>
            <a:br>
              <a:rPr lang="en-GB" sz="3600" b="1" dirty="0">
                <a:solidFill>
                  <a:srgbClr val="FF0000"/>
                </a:solidFill>
                <a:latin typeface="+mn-lt"/>
              </a:rPr>
            </a:br>
            <a:r>
              <a:rPr lang="en-GB" sz="3600" b="1" dirty="0">
                <a:solidFill>
                  <a:srgbClr val="FF0000"/>
                </a:solidFill>
                <a:latin typeface="+mn-lt"/>
              </a:rPr>
              <a:t> much impairment in South Wales 1880 - 1946</a:t>
            </a:r>
          </a:p>
        </p:txBody>
      </p:sp>
      <p:pic>
        <p:nvPicPr>
          <p:cNvPr id="5" name="Content Placeholder 4" descr="A group of men with crutches&#10;&#10;Description automatically generated with medium confidence">
            <a:extLst>
              <a:ext uri="{FF2B5EF4-FFF2-40B4-BE49-F238E27FC236}">
                <a16:creationId xmlns:a16="http://schemas.microsoft.com/office/drawing/2014/main" id="{7720FDE4-B2ED-9740-975A-954A411B96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8347" y="1893870"/>
            <a:ext cx="4965244" cy="3383808"/>
          </a:xfrm>
        </p:spPr>
      </p:pic>
      <p:sp>
        <p:nvSpPr>
          <p:cNvPr id="6" name="TextBox 5">
            <a:extLst>
              <a:ext uri="{FF2B5EF4-FFF2-40B4-BE49-F238E27FC236}">
                <a16:creationId xmlns:a16="http://schemas.microsoft.com/office/drawing/2014/main" id="{DA84451F-996F-7A60-AA01-DDBC2B0376B4}"/>
              </a:ext>
            </a:extLst>
          </p:cNvPr>
          <p:cNvSpPr txBox="1"/>
          <p:nvPr/>
        </p:nvSpPr>
        <p:spPr>
          <a:xfrm>
            <a:off x="5611927" y="1691493"/>
            <a:ext cx="3285067" cy="4524315"/>
          </a:xfrm>
          <a:prstGeom prst="rect">
            <a:avLst/>
          </a:prstGeom>
          <a:noFill/>
        </p:spPr>
        <p:txBody>
          <a:bodyPr wrap="square" rtlCol="0">
            <a:spAutoFit/>
          </a:bodyPr>
          <a:lstStyle/>
          <a:p>
            <a:r>
              <a:rPr lang="en-GB" sz="2400" b="1" dirty="0"/>
              <a:t>The coal measures were difficult to work. The coal owners were ruthless and there were many injuries and deaths. Miners friendly society and the Union provided the support and rehabilitation back to work often on the surface . This was before NHS.</a:t>
            </a:r>
          </a:p>
        </p:txBody>
      </p:sp>
      <p:pic>
        <p:nvPicPr>
          <p:cNvPr id="3" name="Picture 2" descr="Logo&#10;&#10;Description automatically generated">
            <a:extLst>
              <a:ext uri="{FF2B5EF4-FFF2-40B4-BE49-F238E27FC236}">
                <a16:creationId xmlns:a16="http://schemas.microsoft.com/office/drawing/2014/main" id="{53C42A2F-AF9A-4EF5-AB2B-CFAFED50C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4" name="Picture 3" descr="rrlogo">
            <a:extLst>
              <a:ext uri="{FF2B5EF4-FFF2-40B4-BE49-F238E27FC236}">
                <a16:creationId xmlns:a16="http://schemas.microsoft.com/office/drawing/2014/main" id="{8332F474-2417-7DF5-16B0-C043C3D445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8568" y="5035609"/>
            <a:ext cx="1554480" cy="1018540"/>
          </a:xfrm>
          <a:prstGeom prst="rect">
            <a:avLst/>
          </a:prstGeom>
          <a:noFill/>
        </p:spPr>
      </p:pic>
    </p:spTree>
    <p:extLst>
      <p:ext uri="{BB962C8B-B14F-4D97-AF65-F5344CB8AC3E}">
        <p14:creationId xmlns:p14="http://schemas.microsoft.com/office/powerpoint/2010/main" val="2332156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07968" y="836713"/>
            <a:ext cx="4572000" cy="4247317"/>
          </a:xfrm>
          <a:prstGeom prst="rect">
            <a:avLst/>
          </a:prstGeom>
        </p:spPr>
        <p:txBody>
          <a:bodyPr>
            <a:spAutoFit/>
          </a:bodyPr>
          <a:lstStyle/>
          <a:p>
            <a:r>
              <a:rPr lang="en-GB" dirty="0">
                <a:solidFill>
                  <a:srgbClr val="FF0000"/>
                </a:solidFill>
                <a:latin typeface="Tahoma" pitchFamily="-109" charset="0"/>
                <a:cs typeface="Tahoma" pitchFamily="-109" charset="0"/>
              </a:rPr>
              <a:t>“</a:t>
            </a:r>
            <a:r>
              <a:rPr lang="en-GB" dirty="0">
                <a:solidFill>
                  <a:srgbClr val="FF0000"/>
                </a:solidFill>
                <a:latin typeface="Arial Black" pitchFamily="-109" charset="0"/>
                <a:cs typeface="Tahoma" pitchFamily="-109" charset="0"/>
              </a:rPr>
              <a:t>The unnatural and increasingly rapid growth of the feebleminded classes, coupled with a steady restriction among all the thrifty, energetic and superior stocks constitutes a race danger. I feel that the source from which the stream of madness is fed should be cut off and sealed up before another year has passed.” </a:t>
            </a:r>
          </a:p>
          <a:p>
            <a:endParaRPr lang="en-GB" dirty="0">
              <a:latin typeface="Arial Black" pitchFamily="-109" charset="0"/>
              <a:cs typeface="Tahoma" pitchFamily="-109" charset="0"/>
            </a:endParaRPr>
          </a:p>
          <a:p>
            <a:r>
              <a:rPr lang="en-GB" b="1" dirty="0">
                <a:latin typeface="Arial Black" pitchFamily="-109" charset="0"/>
                <a:cs typeface="Tahoma" pitchFamily="-109" charset="0"/>
              </a:rPr>
              <a:t>Winston Churchill MP</a:t>
            </a:r>
            <a:r>
              <a:rPr lang="en-GB" dirty="0">
                <a:latin typeface="Arial Black" pitchFamily="-109" charset="0"/>
                <a:cs typeface="Tahoma" pitchFamily="-109" charset="0"/>
              </a:rPr>
              <a:t>, Home Secretary at the time the Mental Deficiency Act of 1913 became law.</a:t>
            </a:r>
            <a:r>
              <a:rPr lang="en-US" dirty="0">
                <a:latin typeface="Calibri" pitchFamily="-109" charset="0"/>
                <a:cs typeface="Tahoma" pitchFamily="-109" charset="0"/>
              </a:rPr>
              <a:t> </a:t>
            </a:r>
          </a:p>
        </p:txBody>
      </p:sp>
      <p:sp>
        <p:nvSpPr>
          <p:cNvPr id="4" name="TextBox 3"/>
          <p:cNvSpPr txBox="1"/>
          <p:nvPr/>
        </p:nvSpPr>
        <p:spPr>
          <a:xfrm>
            <a:off x="984410" y="744600"/>
            <a:ext cx="3816424" cy="2677656"/>
          </a:xfrm>
          <a:prstGeom prst="rect">
            <a:avLst/>
          </a:prstGeom>
          <a:noFill/>
        </p:spPr>
        <p:txBody>
          <a:bodyPr wrap="square" rtlCol="0">
            <a:spAutoFit/>
          </a:bodyPr>
          <a:lstStyle/>
          <a:p>
            <a:r>
              <a:rPr lang="en-GB" sz="2800" b="1" dirty="0">
                <a:solidFill>
                  <a:srgbClr val="002060"/>
                </a:solidFill>
              </a:rPr>
              <a:t>Idiots</a:t>
            </a:r>
          </a:p>
          <a:p>
            <a:r>
              <a:rPr lang="en-GB" sz="2800" b="1" dirty="0">
                <a:solidFill>
                  <a:srgbClr val="002060"/>
                </a:solidFill>
              </a:rPr>
              <a:t>Imbeciles</a:t>
            </a:r>
          </a:p>
          <a:p>
            <a:r>
              <a:rPr lang="en-GB" sz="2800" b="1" dirty="0">
                <a:solidFill>
                  <a:srgbClr val="002060"/>
                </a:solidFill>
              </a:rPr>
              <a:t>Feeble Minded </a:t>
            </a:r>
          </a:p>
          <a:p>
            <a:r>
              <a:rPr lang="en-GB" sz="2800" b="1" dirty="0">
                <a:solidFill>
                  <a:srgbClr val="002060"/>
                </a:solidFill>
              </a:rPr>
              <a:t>Moral Defectives</a:t>
            </a:r>
          </a:p>
          <a:p>
            <a:endParaRPr lang="en-GB" sz="2800" b="1" dirty="0">
              <a:solidFill>
                <a:srgbClr val="002060"/>
              </a:solidFill>
            </a:endParaRPr>
          </a:p>
          <a:p>
            <a:r>
              <a:rPr lang="en-GB" sz="2800" b="1" dirty="0">
                <a:solidFill>
                  <a:srgbClr val="002060"/>
                </a:solidFill>
              </a:rPr>
              <a:t>150,000 locked away</a:t>
            </a:r>
          </a:p>
        </p:txBody>
      </p:sp>
      <p:sp>
        <p:nvSpPr>
          <p:cNvPr id="6" name="TextBox 5"/>
          <p:cNvSpPr txBox="1"/>
          <p:nvPr/>
        </p:nvSpPr>
        <p:spPr>
          <a:xfrm>
            <a:off x="1991544" y="260648"/>
            <a:ext cx="7488832" cy="523220"/>
          </a:xfrm>
          <a:prstGeom prst="rect">
            <a:avLst/>
          </a:prstGeom>
          <a:noFill/>
        </p:spPr>
        <p:txBody>
          <a:bodyPr wrap="square" rtlCol="0">
            <a:spAutoFit/>
          </a:bodyPr>
          <a:lstStyle/>
          <a:p>
            <a:r>
              <a:rPr lang="en-GB" sz="2800" dirty="0">
                <a:solidFill>
                  <a:srgbClr val="FF0000"/>
                </a:solidFill>
              </a:rPr>
              <a:t>Eugenics and Mental Deficiency Act</a:t>
            </a:r>
          </a:p>
        </p:txBody>
      </p:sp>
      <p:pic>
        <p:nvPicPr>
          <p:cNvPr id="7" name="Picture 47" descr="WC">
            <a:extLst>
              <a:ext uri="{FF2B5EF4-FFF2-40B4-BE49-F238E27FC236}">
                <a16:creationId xmlns:a16="http://schemas.microsoft.com/office/drawing/2014/main" id="{16B8595A-2061-4704-927B-10800491BA32}"/>
              </a:ext>
            </a:extLst>
          </p:cNvPr>
          <p:cNvPicPr>
            <a:picLocks noChangeAspect="1" noChangeArrowheads="1"/>
          </p:cNvPicPr>
          <p:nvPr/>
        </p:nvPicPr>
        <p:blipFill>
          <a:blip r:embed="rId2"/>
          <a:srcRect/>
          <a:stretch>
            <a:fillRect/>
          </a:stretch>
        </p:blipFill>
        <p:spPr bwMode="auto">
          <a:xfrm>
            <a:off x="1489752" y="3581655"/>
            <a:ext cx="2136097" cy="2800120"/>
          </a:xfrm>
          <a:prstGeom prst="rect">
            <a:avLst/>
          </a:prstGeom>
          <a:noFill/>
          <a:ln w="9525">
            <a:noFill/>
            <a:miter lim="800000"/>
            <a:headEnd/>
            <a:tailEnd/>
          </a:ln>
        </p:spPr>
      </p:pic>
      <p:pic>
        <p:nvPicPr>
          <p:cNvPr id="8" name="Picture 7" descr="Logo&#10;&#10;Description automatically generated">
            <a:extLst>
              <a:ext uri="{FF2B5EF4-FFF2-40B4-BE49-F238E27FC236}">
                <a16:creationId xmlns:a16="http://schemas.microsoft.com/office/drawing/2014/main" id="{8D5ADE05-9D00-653D-AFD0-28C42975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9" name="Picture 1" descr="X:\My Documents\My Pictures\RRDE Logo\rrlogo.gif">
            <a:extLst>
              <a:ext uri="{FF2B5EF4-FFF2-40B4-BE49-F238E27FC236}">
                <a16:creationId xmlns:a16="http://schemas.microsoft.com/office/drawing/2014/main" id="{F3BC6E35-A73A-21FC-B038-26B30D520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1725" y="5744817"/>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1304CF-9D2E-262A-1285-BC64393D678A}"/>
              </a:ext>
            </a:extLst>
          </p:cNvPr>
          <p:cNvSpPr>
            <a:spLocks noGrp="1"/>
          </p:cNvSpPr>
          <p:nvPr>
            <p:ph type="title"/>
          </p:nvPr>
        </p:nvSpPr>
        <p:spPr/>
        <p:txBody>
          <a:bodyPr/>
          <a:lstStyle/>
          <a:p>
            <a:r>
              <a:rPr lang="en-GB" b="1" dirty="0">
                <a:solidFill>
                  <a:srgbClr val="FF0000"/>
                </a:solidFill>
              </a:rPr>
              <a:t>Asylums in Wales</a:t>
            </a:r>
          </a:p>
        </p:txBody>
      </p:sp>
      <p:sp>
        <p:nvSpPr>
          <p:cNvPr id="5" name="Content Placeholder 4">
            <a:extLst>
              <a:ext uri="{FF2B5EF4-FFF2-40B4-BE49-F238E27FC236}">
                <a16:creationId xmlns:a16="http://schemas.microsoft.com/office/drawing/2014/main" id="{0C7872D7-0E65-751B-6127-87990E56556F}"/>
              </a:ext>
            </a:extLst>
          </p:cNvPr>
          <p:cNvSpPr>
            <a:spLocks noGrp="1"/>
          </p:cNvSpPr>
          <p:nvPr>
            <p:ph sz="half" idx="1"/>
          </p:nvPr>
        </p:nvSpPr>
        <p:spPr>
          <a:xfrm>
            <a:off x="797560" y="1398905"/>
            <a:ext cx="5181600" cy="4351338"/>
          </a:xfrm>
        </p:spPr>
        <p:txBody>
          <a:bodyPr>
            <a:noAutofit/>
          </a:bodyPr>
          <a:lstStyle/>
          <a:p>
            <a:r>
              <a:rPr lang="en-GB" sz="1800" b="1" dirty="0">
                <a:solidFill>
                  <a:srgbClr val="000000"/>
                </a:solidFill>
                <a:effectLst/>
                <a:latin typeface="Calibri" panose="020F0502020204030204" pitchFamily="34" charset="0"/>
                <a:ea typeface="Times New Roman" panose="02020603050405020304" pitchFamily="18" charset="0"/>
              </a:rPr>
              <a:t>The Asylum Act 1850 </a:t>
            </a:r>
            <a:r>
              <a:rPr lang="en-GB" sz="1800" dirty="0">
                <a:solidFill>
                  <a:srgbClr val="000000"/>
                </a:solidFill>
                <a:effectLst/>
                <a:latin typeface="Calibri" panose="020F0502020204030204" pitchFamily="34" charset="0"/>
                <a:ea typeface="Times New Roman" panose="02020603050405020304" pitchFamily="18" charset="0"/>
              </a:rPr>
              <a:t>required county councils to build them. </a:t>
            </a:r>
          </a:p>
          <a:p>
            <a:r>
              <a:rPr lang="en-GB" sz="1800" dirty="0">
                <a:solidFill>
                  <a:srgbClr val="000000"/>
                </a:solidFill>
                <a:effectLst/>
                <a:latin typeface="Calibri" panose="020F0502020204030204" pitchFamily="34" charset="0"/>
                <a:ea typeface="Times New Roman" panose="02020603050405020304" pitchFamily="18" charset="0"/>
              </a:rPr>
              <a:t>Restraint and padded cells were used in the earlier days to be replaced by psychotropic drugs. In the mid C20th lobotomy and electro convulsive therapy were widely used, which are invasive and against the UNCRPD today. Welsh relics of these times of incarceration abound.</a:t>
            </a:r>
          </a:p>
          <a:p>
            <a:r>
              <a:rPr lang="en-GB" sz="1800" dirty="0">
                <a:solidFill>
                  <a:srgbClr val="000000"/>
                </a:solidFill>
                <a:effectLst/>
                <a:latin typeface="Calibri" panose="020F0502020204030204" pitchFamily="34" charset="0"/>
                <a:ea typeface="Times New Roman" panose="02020603050405020304" pitchFamily="18" charset="0"/>
              </a:rPr>
              <a:t> The history is fascinating and can be traced on websites such as </a:t>
            </a:r>
            <a:r>
              <a:rPr lang="en-GB"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2"/>
              </a:rPr>
              <a:t>https://www.countyasylums.co.uk/</a:t>
            </a:r>
            <a:r>
              <a:rPr lang="en-GB" sz="1800" dirty="0">
                <a:solidFill>
                  <a:srgbClr val="000000"/>
                </a:solidFill>
                <a:effectLst/>
                <a:latin typeface="Calibri" panose="020F0502020204030204" pitchFamily="34" charset="0"/>
                <a:ea typeface="Times New Roman" panose="02020603050405020304" pitchFamily="18" charset="0"/>
              </a:rPr>
              <a:t> -</a:t>
            </a:r>
            <a:r>
              <a:rPr lang="en-GB" sz="1800" b="1" dirty="0">
                <a:solidFill>
                  <a:srgbClr val="000000"/>
                </a:solidFill>
                <a:effectLst/>
                <a:latin typeface="Calibri" panose="020F0502020204030204" pitchFamily="34" charset="0"/>
                <a:ea typeface="Times New Roman" panose="02020603050405020304" pitchFamily="18" charset="0"/>
              </a:rPr>
              <a:t>Talgarth</a:t>
            </a:r>
            <a:r>
              <a:rPr lang="en-GB" sz="1800" dirty="0">
                <a:solidFill>
                  <a:srgbClr val="000000"/>
                </a:solidFill>
                <a:effectLst/>
                <a:latin typeface="Calibri" panose="020F0502020204030204" pitchFamily="34" charset="0"/>
                <a:ea typeface="Times New Roman" panose="02020603050405020304" pitchFamily="18" charset="0"/>
              </a:rPr>
              <a:t>, Mid-Wales 1903-1997, 350 patients; </a:t>
            </a:r>
            <a:r>
              <a:rPr lang="en-GB" sz="1800" b="1" dirty="0">
                <a:solidFill>
                  <a:srgbClr val="000000"/>
                </a:solidFill>
                <a:effectLst/>
                <a:latin typeface="Calibri" panose="020F0502020204030204" pitchFamily="34" charset="0"/>
                <a:ea typeface="Times New Roman" panose="02020603050405020304" pitchFamily="18" charset="0"/>
              </a:rPr>
              <a:t>Cefn Coed, </a:t>
            </a:r>
            <a:r>
              <a:rPr lang="en-GB" sz="1800" dirty="0">
                <a:solidFill>
                  <a:srgbClr val="000000"/>
                </a:solidFill>
                <a:effectLst/>
                <a:latin typeface="Calibri" panose="020F0502020204030204" pitchFamily="34" charset="0"/>
                <a:ea typeface="Times New Roman" panose="02020603050405020304" pitchFamily="18" charset="0"/>
              </a:rPr>
              <a:t>Swansea 1932-2018;</a:t>
            </a:r>
            <a:r>
              <a:rPr lang="en-GB" sz="1800" b="1" dirty="0">
                <a:solidFill>
                  <a:srgbClr val="000000"/>
                </a:solidFill>
                <a:effectLst/>
                <a:latin typeface="Calibri" panose="020F0502020204030204" pitchFamily="34" charset="0"/>
                <a:ea typeface="Times New Roman" panose="02020603050405020304" pitchFamily="18" charset="0"/>
              </a:rPr>
              <a:t>Haverfordwest,</a:t>
            </a:r>
            <a:r>
              <a:rPr lang="en-GB" sz="1800" dirty="0">
                <a:solidFill>
                  <a:srgbClr val="000000"/>
                </a:solidFill>
                <a:effectLst/>
                <a:latin typeface="Calibri" panose="020F0502020204030204" pitchFamily="34" charset="0"/>
                <a:ea typeface="Times New Roman" panose="02020603050405020304" pitchFamily="18" charset="0"/>
              </a:rPr>
              <a:t> Pembrokeshire 1822-2007, </a:t>
            </a:r>
            <a:r>
              <a:rPr lang="en-GB" sz="1800" b="1" dirty="0">
                <a:solidFill>
                  <a:srgbClr val="000000"/>
                </a:solidFill>
                <a:effectLst/>
                <a:latin typeface="Calibri" panose="020F0502020204030204" pitchFamily="34" charset="0"/>
                <a:ea typeface="Times New Roman" panose="02020603050405020304" pitchFamily="18" charset="0"/>
              </a:rPr>
              <a:t>Pen-y-</a:t>
            </a:r>
            <a:r>
              <a:rPr lang="en-GB" sz="1800" b="1" dirty="0" err="1">
                <a:solidFill>
                  <a:srgbClr val="000000"/>
                </a:solidFill>
                <a:effectLst/>
                <a:latin typeface="Calibri" panose="020F0502020204030204" pitchFamily="34" charset="0"/>
                <a:ea typeface="Times New Roman" panose="02020603050405020304" pitchFamily="18" charset="0"/>
              </a:rPr>
              <a:t>Fal</a:t>
            </a:r>
            <a:r>
              <a:rPr lang="en-GB" sz="1800" b="1" dirty="0">
                <a:solidFill>
                  <a:srgbClr val="000000"/>
                </a:solidFill>
                <a:effectLst/>
                <a:latin typeface="Calibri" panose="020F0502020204030204" pitchFamily="34" charset="0"/>
                <a:ea typeface="Times New Roman" panose="02020603050405020304" pitchFamily="18" charset="0"/>
              </a:rPr>
              <a:t>, </a:t>
            </a:r>
            <a:r>
              <a:rPr lang="en-GB" sz="1800" dirty="0">
                <a:solidFill>
                  <a:srgbClr val="000000"/>
                </a:solidFill>
                <a:effectLst/>
                <a:latin typeface="Calibri" panose="020F0502020204030204" pitchFamily="34" charset="0"/>
                <a:ea typeface="Times New Roman" panose="02020603050405020304" pitchFamily="18" charset="0"/>
              </a:rPr>
              <a:t>Monmouthshire 1851-2007, Denbigh 1848-1996 753 patients; </a:t>
            </a:r>
            <a:r>
              <a:rPr lang="en-GB" sz="1800" b="1" dirty="0">
                <a:solidFill>
                  <a:srgbClr val="000000"/>
                </a:solidFill>
                <a:effectLst/>
                <a:latin typeface="Calibri" panose="020F0502020204030204" pitchFamily="34" charset="0"/>
                <a:ea typeface="Times New Roman" panose="02020603050405020304" pitchFamily="18" charset="0"/>
              </a:rPr>
              <a:t>Parc</a:t>
            </a:r>
            <a:r>
              <a:rPr lang="en-GB" sz="1800" dirty="0">
                <a:solidFill>
                  <a:srgbClr val="000000"/>
                </a:solidFill>
                <a:effectLst/>
                <a:latin typeface="Calibri" panose="020F0502020204030204" pitchFamily="34" charset="0"/>
                <a:ea typeface="Times New Roman" panose="02020603050405020304" pitchFamily="18" charset="0"/>
              </a:rPr>
              <a:t> at Bridgend, 1886-1996;</a:t>
            </a:r>
            <a:r>
              <a:rPr lang="en-GB" sz="1800" b="1" dirty="0">
                <a:solidFill>
                  <a:srgbClr val="000000"/>
                </a:solidFill>
                <a:effectLst/>
                <a:latin typeface="Calibri" panose="020F0502020204030204" pitchFamily="34" charset="0"/>
                <a:ea typeface="Times New Roman" panose="02020603050405020304" pitchFamily="18" charset="0"/>
              </a:rPr>
              <a:t> St.Cadoc’s</a:t>
            </a:r>
            <a:r>
              <a:rPr lang="en-GB" sz="1800" dirty="0">
                <a:solidFill>
                  <a:srgbClr val="000000"/>
                </a:solidFill>
                <a:effectLst/>
                <a:latin typeface="Calibri" panose="020F0502020204030204" pitchFamily="34" charset="0"/>
                <a:ea typeface="Times New Roman" panose="02020603050405020304" pitchFamily="18" charset="0"/>
              </a:rPr>
              <a:t>, Newport 1906-still open 504 patients in 1961 and </a:t>
            </a:r>
            <a:r>
              <a:rPr lang="en-GB" sz="1800" b="1" dirty="0">
                <a:solidFill>
                  <a:srgbClr val="000000"/>
                </a:solidFill>
                <a:effectLst/>
                <a:latin typeface="Calibri" panose="020F0502020204030204" pitchFamily="34" charset="0"/>
                <a:ea typeface="Times New Roman" panose="02020603050405020304" pitchFamily="18" charset="0"/>
              </a:rPr>
              <a:t>Whitchurch</a:t>
            </a:r>
            <a:r>
              <a:rPr lang="en-GB" sz="1800" dirty="0">
                <a:solidFill>
                  <a:srgbClr val="000000"/>
                </a:solidFill>
                <a:effectLst/>
                <a:latin typeface="Calibri" panose="020F0502020204030204" pitchFamily="34" charset="0"/>
                <a:ea typeface="Times New Roman" panose="02020603050405020304" pitchFamily="18" charset="0"/>
              </a:rPr>
              <a:t>, Cardiff City 1908-2016 (now National Cancer Centre).</a:t>
            </a:r>
            <a:endParaRPr lang="en-GB" sz="1800" dirty="0"/>
          </a:p>
        </p:txBody>
      </p:sp>
      <p:pic>
        <p:nvPicPr>
          <p:cNvPr id="1026" name="Picture 2" descr="Security at the Mid Wales Hospital at Talgarth will be increased | Hereford  Times">
            <a:extLst>
              <a:ext uri="{FF2B5EF4-FFF2-40B4-BE49-F238E27FC236}">
                <a16:creationId xmlns:a16="http://schemas.microsoft.com/office/drawing/2014/main" id="{07D48435-E1F8-78A4-99F6-39B152B541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97320" y="330748"/>
            <a:ext cx="5181600" cy="2911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mer Denbigh hospital proposed for 300 homes and new cricket ground |  Denbighshire Free Press">
            <a:extLst>
              <a:ext uri="{FF2B5EF4-FFF2-40B4-BE49-F238E27FC236}">
                <a16:creationId xmlns:a16="http://schemas.microsoft.com/office/drawing/2014/main" id="{171124E5-975B-DBC1-51A6-4E9D6B9D5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580" y="3071171"/>
            <a:ext cx="5239900" cy="34921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F473A2-63E1-E5C2-6936-FF395B302C85}"/>
              </a:ext>
            </a:extLst>
          </p:cNvPr>
          <p:cNvSpPr txBox="1"/>
          <p:nvPr/>
        </p:nvSpPr>
        <p:spPr>
          <a:xfrm>
            <a:off x="6614160" y="6080760"/>
            <a:ext cx="4724400" cy="400110"/>
          </a:xfrm>
          <a:prstGeom prst="rect">
            <a:avLst/>
          </a:prstGeom>
          <a:noFill/>
        </p:spPr>
        <p:txBody>
          <a:bodyPr wrap="square" rtlCol="0">
            <a:spAutoFit/>
          </a:bodyPr>
          <a:lstStyle/>
          <a:p>
            <a:r>
              <a:rPr lang="en-GB" sz="2000" dirty="0">
                <a:solidFill>
                  <a:schemeClr val="bg1">
                    <a:lumMod val="95000"/>
                  </a:schemeClr>
                </a:solidFill>
              </a:rPr>
              <a:t>Denbigh  Mental Asylum 1848-1996</a:t>
            </a:r>
          </a:p>
        </p:txBody>
      </p:sp>
      <p:pic>
        <p:nvPicPr>
          <p:cNvPr id="2" name="Picture 1" descr="Logo&#10;&#10;Description automatically generated">
            <a:extLst>
              <a:ext uri="{FF2B5EF4-FFF2-40B4-BE49-F238E27FC236}">
                <a16:creationId xmlns:a16="http://schemas.microsoft.com/office/drawing/2014/main" id="{F779D7B8-75E2-C47D-4489-51DC20AFA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73" y="0"/>
            <a:ext cx="858982" cy="877656"/>
          </a:xfrm>
          <a:prstGeom prst="rect">
            <a:avLst/>
          </a:prstGeom>
        </p:spPr>
      </p:pic>
      <p:pic>
        <p:nvPicPr>
          <p:cNvPr id="3" name="Picture 2" descr="rrlogo">
            <a:extLst>
              <a:ext uri="{FF2B5EF4-FFF2-40B4-BE49-F238E27FC236}">
                <a16:creationId xmlns:a16="http://schemas.microsoft.com/office/drawing/2014/main" id="{898D3F51-5174-4DAC-C934-0DEAB0DA08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423537"/>
            <a:ext cx="1025236" cy="671764"/>
          </a:xfrm>
          <a:prstGeom prst="rect">
            <a:avLst/>
          </a:prstGeom>
          <a:noFill/>
        </p:spPr>
      </p:pic>
    </p:spTree>
    <p:extLst>
      <p:ext uri="{BB962C8B-B14F-4D97-AF65-F5344CB8AC3E}">
        <p14:creationId xmlns:p14="http://schemas.microsoft.com/office/powerpoint/2010/main" val="3252651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896F-0A07-DAEC-112E-E4FCA47029A1}"/>
              </a:ext>
            </a:extLst>
          </p:cNvPr>
          <p:cNvSpPr>
            <a:spLocks noGrp="1"/>
          </p:cNvSpPr>
          <p:nvPr>
            <p:ph type="title" idx="4294967295"/>
          </p:nvPr>
        </p:nvSpPr>
        <p:spPr>
          <a:xfrm>
            <a:off x="0" y="365125"/>
            <a:ext cx="10515600" cy="558800"/>
          </a:xfrm>
        </p:spPr>
        <p:txBody>
          <a:bodyPr>
            <a:normAutofit fontScale="90000"/>
          </a:bodyPr>
          <a:lstStyle/>
          <a:p>
            <a:r>
              <a:rPr lang="en-GB" b="1" dirty="0">
                <a:solidFill>
                  <a:srgbClr val="FF0000"/>
                </a:solidFill>
              </a:rPr>
              <a:t>Mental Deficiency Act Wales</a:t>
            </a:r>
          </a:p>
        </p:txBody>
      </p:sp>
      <p:sp>
        <p:nvSpPr>
          <p:cNvPr id="3" name="Content Placeholder 2">
            <a:extLst>
              <a:ext uri="{FF2B5EF4-FFF2-40B4-BE49-F238E27FC236}">
                <a16:creationId xmlns:a16="http://schemas.microsoft.com/office/drawing/2014/main" id="{2EFEC765-7C94-3F6B-E274-4EA16D25EDC2}"/>
              </a:ext>
            </a:extLst>
          </p:cNvPr>
          <p:cNvSpPr>
            <a:spLocks noGrp="1"/>
          </p:cNvSpPr>
          <p:nvPr>
            <p:ph sz="half" idx="4294967295"/>
          </p:nvPr>
        </p:nvSpPr>
        <p:spPr>
          <a:xfrm>
            <a:off x="0" y="1063625"/>
            <a:ext cx="5181600" cy="5113338"/>
          </a:xfrm>
        </p:spPr>
        <p:txBody>
          <a:bodyPr>
            <a:normAutofit fontScale="92500" lnSpcReduction="10000"/>
          </a:bodyPr>
          <a:lstStyle/>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UK </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Mental </a:t>
            </a:r>
            <a:r>
              <a:rPr lang="en-GB"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Deficency</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Act</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1913 firmly categorised disabled people, as follows: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Idiots</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persons unable to guard themselves against common physical dangers.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Imbeciles</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persons incapable of managing themselves and their affairs or, in the case of children, of being taught to do 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Feeble minded</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persons they require care, supervision and control for their own protection or for the protection of others. Or, in the case of children, that they appear to be permanently incapable by reason </a:t>
            </a:r>
          </a:p>
          <a:p>
            <a:pPr>
              <a:lnSpc>
                <a:spcPct val="107000"/>
              </a:lnSpc>
              <a:spcAft>
                <a:spcPts val="8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Moral defective</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persons in whose case there exists mental defectiveness, coupled with strong vicious or criminal propensities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e.g</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tramps or unmarried women pregnant</a:t>
            </a:r>
            <a:endParaRPr lang="en-GB" dirty="0"/>
          </a:p>
        </p:txBody>
      </p:sp>
      <p:sp>
        <p:nvSpPr>
          <p:cNvPr id="4" name="Content Placeholder 3">
            <a:extLst>
              <a:ext uri="{FF2B5EF4-FFF2-40B4-BE49-F238E27FC236}">
                <a16:creationId xmlns:a16="http://schemas.microsoft.com/office/drawing/2014/main" id="{1A8FC514-E6AF-8AD1-3A1D-0BF45943C98E}"/>
              </a:ext>
            </a:extLst>
          </p:cNvPr>
          <p:cNvSpPr>
            <a:spLocks noGrp="1"/>
          </p:cNvSpPr>
          <p:nvPr>
            <p:ph sz="half" idx="4294967295"/>
          </p:nvPr>
        </p:nvSpPr>
        <p:spPr>
          <a:xfrm>
            <a:off x="7010400" y="109538"/>
            <a:ext cx="5181600" cy="3716337"/>
          </a:xfrm>
        </p:spPr>
        <p:txBody>
          <a:bodyPr>
            <a:normAutofit fontScale="92500" lnSpcReduction="10000"/>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Bryn-y-Neuadd, LLanfaifechan</a:t>
            </a:r>
            <a:r>
              <a:rPr lang="en-GB" sz="1800" dirty="0">
                <a:effectLst/>
                <a:latin typeface="Calibri" panose="020F0502020204030204" pitchFamily="34" charset="0"/>
                <a:ea typeface="Calibri" panose="020F0502020204030204" pitchFamily="34" charset="0"/>
                <a:cs typeface="Times New Roman" panose="02020603050405020304" pitchFamily="18" charset="0"/>
              </a:rPr>
              <a:t> until 1967 housed 300</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Llanfrechfa Grange Hospital, Newport</a:t>
            </a:r>
            <a:r>
              <a:rPr lang="en-GB" sz="1800" dirty="0">
                <a:effectLst/>
                <a:latin typeface="Calibri" panose="020F0502020204030204" pitchFamily="34" charset="0"/>
                <a:ea typeface="Calibri" panose="020F0502020204030204" pitchFamily="34" charset="0"/>
                <a:cs typeface="Times New Roman" panose="02020603050405020304" pitchFamily="18" charset="0"/>
              </a:rPr>
              <a:t> from 1953 had 500 inmates reducing to 200 in 1982 and finally closed in 2008 </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Hensol Castle in Glamorgan</a:t>
            </a:r>
            <a:r>
              <a:rPr lang="en-GB" sz="1800" dirty="0">
                <a:effectLst/>
                <a:latin typeface="Calibri" panose="020F0502020204030204" pitchFamily="34" charset="0"/>
                <a:ea typeface="Calibri" panose="020F0502020204030204" pitchFamily="34" charset="0"/>
                <a:cs typeface="Times New Roman" panose="02020603050405020304" pitchFamily="18" charset="0"/>
              </a:rPr>
              <a:t> opened as a ‘colony in 1930 with 100 male inmates, by 1935 with 460 adding women and children. Post war when taken over by NHS went up to 800 inmates. Closing in 2003 </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Ely Hospital in Cardiff,</a:t>
            </a:r>
            <a:r>
              <a:rPr lang="en-GB" sz="1800" dirty="0">
                <a:effectLst/>
                <a:latin typeface="Calibri" panose="020F0502020204030204" pitchFamily="34" charset="0"/>
                <a:ea typeface="Calibri" panose="020F0502020204030204" pitchFamily="34" charset="0"/>
                <a:cs typeface="Times New Roman" panose="02020603050405020304" pitchFamily="18" charset="0"/>
              </a:rPr>
              <a:t> . In 1930 control of the institution passed to the Public Assistance Committee of Cardiff City Council. Then passing to NHS in 1947, numbers incarcerated grew with 483 incarcerated in 1967. In that year the News of the World broker a story of bullying, abuse of inmates which led to an inquiry in 1969. Leading to eventual closure </a:t>
            </a:r>
            <a:endParaRPr lang="en-GB" dirty="0"/>
          </a:p>
        </p:txBody>
      </p:sp>
      <p:pic>
        <p:nvPicPr>
          <p:cNvPr id="2050" name="Picture 2">
            <a:extLst>
              <a:ext uri="{FF2B5EF4-FFF2-40B4-BE49-F238E27FC236}">
                <a16:creationId xmlns:a16="http://schemas.microsoft.com/office/drawing/2014/main" id="{B9352690-4553-11B3-08AF-76468C75D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233" y="3810977"/>
            <a:ext cx="4363279" cy="2901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849C0818-D145-960C-F5A1-78D2B7A7D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090" y="1127373"/>
            <a:ext cx="1308278" cy="1336719"/>
          </a:xfrm>
          <a:prstGeom prst="rect">
            <a:avLst/>
          </a:prstGeom>
        </p:spPr>
      </p:pic>
      <p:pic>
        <p:nvPicPr>
          <p:cNvPr id="6" name="Picture 5" descr="rrlogo">
            <a:extLst>
              <a:ext uri="{FF2B5EF4-FFF2-40B4-BE49-F238E27FC236}">
                <a16:creationId xmlns:a16="http://schemas.microsoft.com/office/drawing/2014/main" id="{5356C079-DB57-4047-7D31-361B8914F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7077" y="2777318"/>
            <a:ext cx="1554480" cy="1018540"/>
          </a:xfrm>
          <a:prstGeom prst="rect">
            <a:avLst/>
          </a:prstGeom>
          <a:noFill/>
        </p:spPr>
      </p:pic>
    </p:spTree>
    <p:extLst>
      <p:ext uri="{BB962C8B-B14F-4D97-AF65-F5344CB8AC3E}">
        <p14:creationId xmlns:p14="http://schemas.microsoft.com/office/powerpoint/2010/main" val="475849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ramic Poppies Close up.jpg"/>
          <p:cNvPicPr>
            <a:picLocks noChangeAspect="1"/>
          </p:cNvPicPr>
          <p:nvPr/>
        </p:nvPicPr>
        <p:blipFill>
          <a:blip r:embed="rId2" cstate="print"/>
          <a:stretch>
            <a:fillRect/>
          </a:stretch>
        </p:blipFill>
        <p:spPr>
          <a:xfrm>
            <a:off x="1847528" y="1556792"/>
            <a:ext cx="2844800" cy="1600200"/>
          </a:xfrm>
          <a:prstGeom prst="rect">
            <a:avLst/>
          </a:prstGeom>
        </p:spPr>
      </p:pic>
      <p:pic>
        <p:nvPicPr>
          <p:cNvPr id="5" name="Picture 4" descr="Poppies at Tower London 1 for each of 888,264 British soldiers killed in 1st WW.jpg"/>
          <p:cNvPicPr>
            <a:picLocks noChangeAspect="1"/>
          </p:cNvPicPr>
          <p:nvPr/>
        </p:nvPicPr>
        <p:blipFill>
          <a:blip r:embed="rId3" cstate="print"/>
          <a:stretch>
            <a:fillRect/>
          </a:stretch>
        </p:blipFill>
        <p:spPr>
          <a:xfrm>
            <a:off x="5951984" y="836712"/>
            <a:ext cx="4245992" cy="2385248"/>
          </a:xfrm>
          <a:prstGeom prst="rect">
            <a:avLst/>
          </a:prstGeom>
        </p:spPr>
      </p:pic>
      <p:pic>
        <p:nvPicPr>
          <p:cNvPr id="6" name="Picture 5" descr="Poppies at Tower London 1 for each of 888,264 British soldiers killed in 1st WW.jpg"/>
          <p:cNvPicPr>
            <a:picLocks noChangeAspect="1"/>
          </p:cNvPicPr>
          <p:nvPr/>
        </p:nvPicPr>
        <p:blipFill>
          <a:blip r:embed="rId3" cstate="print"/>
          <a:stretch>
            <a:fillRect/>
          </a:stretch>
        </p:blipFill>
        <p:spPr>
          <a:xfrm>
            <a:off x="1703512" y="4221088"/>
            <a:ext cx="2880320" cy="1618062"/>
          </a:xfrm>
          <a:prstGeom prst="rect">
            <a:avLst/>
          </a:prstGeom>
        </p:spPr>
      </p:pic>
      <p:pic>
        <p:nvPicPr>
          <p:cNvPr id="7" name="Picture 6" descr="Poppies at Tower London 1 for each of 888,264 British soldiers killed in 1st WW.jpg"/>
          <p:cNvPicPr>
            <a:picLocks noChangeAspect="1"/>
          </p:cNvPicPr>
          <p:nvPr/>
        </p:nvPicPr>
        <p:blipFill>
          <a:blip r:embed="rId3" cstate="print"/>
          <a:stretch>
            <a:fillRect/>
          </a:stretch>
        </p:blipFill>
        <p:spPr>
          <a:xfrm>
            <a:off x="4655840" y="4221088"/>
            <a:ext cx="2880320" cy="1618062"/>
          </a:xfrm>
          <a:prstGeom prst="rect">
            <a:avLst/>
          </a:prstGeom>
        </p:spPr>
      </p:pic>
      <p:pic>
        <p:nvPicPr>
          <p:cNvPr id="8" name="Picture 7" descr="Poppies at Tower London 1 for each of 888,264 British soldiers killed in 1st WW.jpg"/>
          <p:cNvPicPr>
            <a:picLocks noChangeAspect="1"/>
          </p:cNvPicPr>
          <p:nvPr/>
        </p:nvPicPr>
        <p:blipFill>
          <a:blip r:embed="rId3" cstate="print"/>
          <a:stretch>
            <a:fillRect/>
          </a:stretch>
        </p:blipFill>
        <p:spPr>
          <a:xfrm>
            <a:off x="7608169" y="4221088"/>
            <a:ext cx="2948181" cy="1656184"/>
          </a:xfrm>
          <a:prstGeom prst="rect">
            <a:avLst/>
          </a:prstGeom>
        </p:spPr>
      </p:pic>
      <p:sp>
        <p:nvSpPr>
          <p:cNvPr id="9" name="TextBox 8"/>
          <p:cNvSpPr txBox="1"/>
          <p:nvPr/>
        </p:nvSpPr>
        <p:spPr>
          <a:xfrm>
            <a:off x="1775520" y="836713"/>
            <a:ext cx="3312368" cy="646331"/>
          </a:xfrm>
          <a:prstGeom prst="rect">
            <a:avLst/>
          </a:prstGeom>
          <a:noFill/>
        </p:spPr>
        <p:txBody>
          <a:bodyPr wrap="square" rtlCol="0">
            <a:spAutoFit/>
          </a:bodyPr>
          <a:lstStyle/>
          <a:p>
            <a:r>
              <a:rPr lang="en-GB" b="1" dirty="0">
                <a:solidFill>
                  <a:srgbClr val="FF0000"/>
                </a:solidFill>
              </a:rPr>
              <a:t>Each Ceramic Poppy for a British Service Person Killed in 1</a:t>
            </a:r>
            <a:r>
              <a:rPr lang="en-GB" b="1" baseline="30000" dirty="0">
                <a:solidFill>
                  <a:srgbClr val="FF0000"/>
                </a:solidFill>
              </a:rPr>
              <a:t>st</a:t>
            </a:r>
            <a:r>
              <a:rPr lang="en-GB" b="1" dirty="0">
                <a:solidFill>
                  <a:srgbClr val="FF0000"/>
                </a:solidFill>
              </a:rPr>
              <a:t> WW</a:t>
            </a:r>
          </a:p>
        </p:txBody>
      </p:sp>
      <p:sp>
        <p:nvSpPr>
          <p:cNvPr id="10" name="TextBox 9"/>
          <p:cNvSpPr txBox="1"/>
          <p:nvPr/>
        </p:nvSpPr>
        <p:spPr>
          <a:xfrm>
            <a:off x="6023992" y="332656"/>
            <a:ext cx="3960440" cy="369332"/>
          </a:xfrm>
          <a:prstGeom prst="rect">
            <a:avLst/>
          </a:prstGeom>
          <a:noFill/>
        </p:spPr>
        <p:txBody>
          <a:bodyPr wrap="square" rtlCol="0">
            <a:spAutoFit/>
          </a:bodyPr>
          <a:lstStyle/>
          <a:p>
            <a:r>
              <a:rPr lang="en-GB" b="1" dirty="0">
                <a:solidFill>
                  <a:srgbClr val="FF0000"/>
                </a:solidFill>
              </a:rPr>
              <a:t>888,246 British Military Dead</a:t>
            </a:r>
          </a:p>
        </p:txBody>
      </p:sp>
      <p:sp>
        <p:nvSpPr>
          <p:cNvPr id="11" name="TextBox 10"/>
          <p:cNvSpPr txBox="1"/>
          <p:nvPr/>
        </p:nvSpPr>
        <p:spPr>
          <a:xfrm>
            <a:off x="1919536" y="3573016"/>
            <a:ext cx="8064896" cy="369332"/>
          </a:xfrm>
          <a:prstGeom prst="rect">
            <a:avLst/>
          </a:prstGeom>
          <a:noFill/>
        </p:spPr>
        <p:txBody>
          <a:bodyPr wrap="square" rtlCol="0">
            <a:spAutoFit/>
          </a:bodyPr>
          <a:lstStyle/>
          <a:p>
            <a:r>
              <a:rPr lang="en-GB" b="1" dirty="0">
                <a:solidFill>
                  <a:srgbClr val="FF0000"/>
                </a:solidFill>
              </a:rPr>
              <a:t>What about the 2,400,000 who came back as disabled people?</a:t>
            </a:r>
          </a:p>
        </p:txBody>
      </p:sp>
      <p:sp>
        <p:nvSpPr>
          <p:cNvPr id="12" name="TextBox 11"/>
          <p:cNvSpPr txBox="1"/>
          <p:nvPr/>
        </p:nvSpPr>
        <p:spPr>
          <a:xfrm>
            <a:off x="1847528" y="6165304"/>
            <a:ext cx="7416824" cy="369332"/>
          </a:xfrm>
          <a:prstGeom prst="rect">
            <a:avLst/>
          </a:prstGeom>
          <a:noFill/>
        </p:spPr>
        <p:txBody>
          <a:bodyPr wrap="square" rtlCol="0">
            <a:spAutoFit/>
          </a:bodyPr>
          <a:lstStyle/>
          <a:p>
            <a:r>
              <a:rPr lang="en-GB" b="1" dirty="0">
                <a:solidFill>
                  <a:srgbClr val="FF0000"/>
                </a:solidFill>
              </a:rPr>
              <a:t>Was it ‘a Land Fit for Heroes’?</a:t>
            </a:r>
          </a:p>
        </p:txBody>
      </p:sp>
      <p:sp>
        <p:nvSpPr>
          <p:cNvPr id="2" name="TextBox 1">
            <a:extLst>
              <a:ext uri="{FF2B5EF4-FFF2-40B4-BE49-F238E27FC236}">
                <a16:creationId xmlns:a16="http://schemas.microsoft.com/office/drawing/2014/main" id="{9FBB3149-4303-4D42-CD73-FB0953EBACCF}"/>
              </a:ext>
            </a:extLst>
          </p:cNvPr>
          <p:cNvSpPr txBox="1"/>
          <p:nvPr/>
        </p:nvSpPr>
        <p:spPr>
          <a:xfrm>
            <a:off x="533400" y="177800"/>
            <a:ext cx="4686300" cy="461665"/>
          </a:xfrm>
          <a:prstGeom prst="rect">
            <a:avLst/>
          </a:prstGeom>
          <a:noFill/>
        </p:spPr>
        <p:txBody>
          <a:bodyPr wrap="square" rtlCol="0">
            <a:spAutoFit/>
          </a:bodyPr>
          <a:lstStyle/>
          <a:p>
            <a:r>
              <a:rPr lang="en-GB" sz="2400" b="1" dirty="0">
                <a:solidFill>
                  <a:srgbClr val="FF0000"/>
                </a:solidFill>
              </a:rPr>
              <a:t>1914-1918</a:t>
            </a:r>
          </a:p>
        </p:txBody>
      </p:sp>
      <p:pic>
        <p:nvPicPr>
          <p:cNvPr id="13" name="Picture 12" descr="Logo&#10;&#10;Description automatically generated">
            <a:extLst>
              <a:ext uri="{FF2B5EF4-FFF2-40B4-BE49-F238E27FC236}">
                <a16:creationId xmlns:a16="http://schemas.microsoft.com/office/drawing/2014/main" id="{2B05F042-139B-5B72-523D-DD00929F6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15" name="Picture 1" descr="X:\My Documents\My Pictures\RRDE Logo\rrlogo.gif">
            <a:extLst>
              <a:ext uri="{FF2B5EF4-FFF2-40B4-BE49-F238E27FC236}">
                <a16:creationId xmlns:a16="http://schemas.microsoft.com/office/drawing/2014/main" id="{BA09CD95-DC00-16E4-172D-0D2F769AF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0264" y="5645425"/>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First World War</a:t>
            </a:r>
          </a:p>
        </p:txBody>
      </p:sp>
      <p:sp>
        <p:nvSpPr>
          <p:cNvPr id="3" name="Content Placeholder 2"/>
          <p:cNvSpPr>
            <a:spLocks noGrp="1"/>
          </p:cNvSpPr>
          <p:nvPr>
            <p:ph idx="1"/>
          </p:nvPr>
        </p:nvSpPr>
        <p:spPr>
          <a:xfrm>
            <a:off x="4727848" y="3645024"/>
            <a:ext cx="5482952" cy="2952328"/>
          </a:xfrm>
        </p:spPr>
        <p:txBody>
          <a:bodyPr>
            <a:noAutofit/>
          </a:bodyPr>
          <a:lstStyle/>
          <a:p>
            <a:r>
              <a:rPr lang="en-GB" sz="1800" dirty="0"/>
              <a:t>52 months 5000 soldiers died on average every day. </a:t>
            </a:r>
          </a:p>
          <a:p>
            <a:r>
              <a:rPr lang="en-GB" sz="1800" dirty="0"/>
              <a:t>More than double that number had long term life limiting impairments.</a:t>
            </a:r>
          </a:p>
          <a:p>
            <a:r>
              <a:rPr lang="en-GB" sz="1800" dirty="0"/>
              <a:t>The first industrial and total war. </a:t>
            </a:r>
          </a:p>
          <a:p>
            <a:r>
              <a:rPr lang="en-GB" sz="1800" dirty="0"/>
              <a:t>Shrapnel, machine guns and gas brought high casualties and deadlock</a:t>
            </a:r>
          </a:p>
          <a:p>
            <a:r>
              <a:rPr lang="en-GB" sz="1800" dirty="0"/>
              <a:t>Worldwide 16 million dead, 20millionn disabled</a:t>
            </a:r>
          </a:p>
          <a:p>
            <a:r>
              <a:rPr lang="en-GB" sz="1800" dirty="0"/>
              <a:t>UK 880,000 dead and nearly 2.4 million disabled</a:t>
            </a:r>
          </a:p>
          <a:p>
            <a:r>
              <a:rPr lang="en-GB" sz="1800" b="1" dirty="0">
                <a:solidFill>
                  <a:srgbClr val="FF0000"/>
                </a:solidFill>
              </a:rPr>
              <a:t>What happened to them?</a:t>
            </a:r>
          </a:p>
        </p:txBody>
      </p:sp>
      <p:pic>
        <p:nvPicPr>
          <p:cNvPr id="4" name="Picture 3" descr="article-2055177-0E97405B00000578-120_634x324.jpg"/>
          <p:cNvPicPr>
            <a:picLocks noChangeAspect="1"/>
          </p:cNvPicPr>
          <p:nvPr/>
        </p:nvPicPr>
        <p:blipFill>
          <a:blip r:embed="rId2" cstate="print"/>
          <a:stretch>
            <a:fillRect/>
          </a:stretch>
        </p:blipFill>
        <p:spPr>
          <a:xfrm>
            <a:off x="1703512" y="1196752"/>
            <a:ext cx="4716016" cy="2410078"/>
          </a:xfrm>
          <a:prstGeom prst="rect">
            <a:avLst/>
          </a:prstGeom>
        </p:spPr>
      </p:pic>
      <p:pic>
        <p:nvPicPr>
          <p:cNvPr id="5" name="Picture 4" descr="Q_31794 Salonica IMp War Museum.jpg"/>
          <p:cNvPicPr>
            <a:picLocks noChangeAspect="1"/>
          </p:cNvPicPr>
          <p:nvPr/>
        </p:nvPicPr>
        <p:blipFill>
          <a:blip r:embed="rId3" cstate="print"/>
          <a:stretch>
            <a:fillRect/>
          </a:stretch>
        </p:blipFill>
        <p:spPr>
          <a:xfrm>
            <a:off x="2423593" y="3789040"/>
            <a:ext cx="2207037" cy="2736726"/>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6600057" y="1412777"/>
            <a:ext cx="3768527" cy="2198307"/>
          </a:xfrm>
          <a:prstGeom prst="rect">
            <a:avLst/>
          </a:prstGeom>
          <a:noFill/>
          <a:ln w="9525">
            <a:noFill/>
            <a:miter lim="800000"/>
            <a:headEnd/>
            <a:tailEnd/>
          </a:ln>
          <a:effectLst/>
        </p:spPr>
      </p:pic>
      <p:pic>
        <p:nvPicPr>
          <p:cNvPr id="8" name="Picture 7" descr="Logo&#10;&#10;Description automatically generated">
            <a:extLst>
              <a:ext uri="{FF2B5EF4-FFF2-40B4-BE49-F238E27FC236}">
                <a16:creationId xmlns:a16="http://schemas.microsoft.com/office/drawing/2014/main" id="{3F75C051-3249-E4C5-725B-CDAD3556B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9" name="Picture 1" descr="X:\My Documents\My Pictures\RRDE Logo\rrlogo.gif">
            <a:extLst>
              <a:ext uri="{FF2B5EF4-FFF2-40B4-BE49-F238E27FC236}">
                <a16:creationId xmlns:a16="http://schemas.microsoft.com/office/drawing/2014/main" id="{ECCA5D26-BFD4-649B-0B76-366F389D6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264" y="5645425"/>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r>
              <a:rPr lang="en-GB" sz="3100" b="1" dirty="0">
                <a:solidFill>
                  <a:srgbClr val="FF0000"/>
                </a:solidFill>
              </a:rPr>
              <a:t>American Casualty Ratio: The impact Medical Progress</a:t>
            </a:r>
            <a:br>
              <a:rPr lang="en-GB" b="1" dirty="0"/>
            </a:br>
            <a:endParaRPr lang="en-GB" dirty="0"/>
          </a:p>
        </p:txBody>
      </p:sp>
      <p:graphicFrame>
        <p:nvGraphicFramePr>
          <p:cNvPr id="4" name="Content Placeholder 3"/>
          <p:cNvGraphicFramePr>
            <a:graphicFrameLocks noGrp="1"/>
          </p:cNvGraphicFramePr>
          <p:nvPr>
            <p:ph idx="1"/>
          </p:nvPr>
        </p:nvGraphicFramePr>
        <p:xfrm>
          <a:off x="1703512" y="692696"/>
          <a:ext cx="6264696" cy="4480560"/>
        </p:xfrm>
        <a:graphic>
          <a:graphicData uri="http://schemas.openxmlformats.org/drawingml/2006/table">
            <a:tbl>
              <a:tblPr firstRow="1" bandRow="1">
                <a:tableStyleId>{5C22544A-7EE6-4342-B048-85BDC9FD1C3A}</a:tableStyleId>
              </a:tblPr>
              <a:tblGrid>
                <a:gridCol w="1566174">
                  <a:extLst>
                    <a:ext uri="{9D8B030D-6E8A-4147-A177-3AD203B41FA5}">
                      <a16:colId xmlns:a16="http://schemas.microsoft.com/office/drawing/2014/main" val="20000"/>
                    </a:ext>
                  </a:extLst>
                </a:gridCol>
                <a:gridCol w="1566174">
                  <a:extLst>
                    <a:ext uri="{9D8B030D-6E8A-4147-A177-3AD203B41FA5}">
                      <a16:colId xmlns:a16="http://schemas.microsoft.com/office/drawing/2014/main" val="20001"/>
                    </a:ext>
                  </a:extLst>
                </a:gridCol>
                <a:gridCol w="1566174">
                  <a:extLst>
                    <a:ext uri="{9D8B030D-6E8A-4147-A177-3AD203B41FA5}">
                      <a16:colId xmlns:a16="http://schemas.microsoft.com/office/drawing/2014/main" val="20002"/>
                    </a:ext>
                  </a:extLst>
                </a:gridCol>
                <a:gridCol w="1566174">
                  <a:extLst>
                    <a:ext uri="{9D8B030D-6E8A-4147-A177-3AD203B41FA5}">
                      <a16:colId xmlns:a16="http://schemas.microsoft.com/office/drawing/2014/main" val="20003"/>
                    </a:ext>
                  </a:extLst>
                </a:gridCol>
              </a:tblGrid>
              <a:tr h="793558">
                <a:tc>
                  <a:txBody>
                    <a:bodyPr/>
                    <a:lstStyle/>
                    <a:p>
                      <a:r>
                        <a:rPr lang="en-GB" dirty="0"/>
                        <a:t>War</a:t>
                      </a:r>
                    </a:p>
                  </a:txBody>
                  <a:tcPr/>
                </a:tc>
                <a:tc>
                  <a:txBody>
                    <a:bodyPr/>
                    <a:lstStyle/>
                    <a:p>
                      <a:r>
                        <a:rPr lang="en-GB" dirty="0"/>
                        <a:t>Service People Killed</a:t>
                      </a:r>
                    </a:p>
                  </a:txBody>
                  <a:tcPr/>
                </a:tc>
                <a:tc>
                  <a:txBody>
                    <a:bodyPr/>
                    <a:lstStyle/>
                    <a:p>
                      <a:r>
                        <a:rPr lang="en-GB" dirty="0"/>
                        <a:t>Disabled Wounds not mortal</a:t>
                      </a:r>
                    </a:p>
                  </a:txBody>
                  <a:tcPr/>
                </a:tc>
                <a:tc>
                  <a:txBody>
                    <a:bodyPr/>
                    <a:lstStyle/>
                    <a:p>
                      <a:r>
                        <a:rPr lang="en-GB" dirty="0"/>
                        <a:t>Percentage Injuries lead to Death</a:t>
                      </a:r>
                    </a:p>
                  </a:txBody>
                  <a:tcPr/>
                </a:tc>
                <a:extLst>
                  <a:ext uri="{0D108BD9-81ED-4DB2-BD59-A6C34878D82A}">
                    <a16:rowId xmlns:a16="http://schemas.microsoft.com/office/drawing/2014/main" val="10000"/>
                  </a:ext>
                </a:extLst>
              </a:tr>
              <a:tr h="793558">
                <a:tc>
                  <a:txBody>
                    <a:bodyPr/>
                    <a:lstStyle/>
                    <a:p>
                      <a:r>
                        <a:rPr lang="en-GB" b="1" dirty="0"/>
                        <a:t>US Civil War Union side </a:t>
                      </a:r>
                    </a:p>
                    <a:p>
                      <a:r>
                        <a:rPr lang="en-GB" b="1" dirty="0"/>
                        <a:t>1861-1865</a:t>
                      </a:r>
                    </a:p>
                  </a:txBody>
                  <a:tcPr/>
                </a:tc>
                <a:tc>
                  <a:txBody>
                    <a:bodyPr/>
                    <a:lstStyle/>
                    <a:p>
                      <a:r>
                        <a:rPr lang="en-GB" b="1" dirty="0"/>
                        <a:t>364,511</a:t>
                      </a:r>
                    </a:p>
                  </a:txBody>
                  <a:tcPr/>
                </a:tc>
                <a:tc>
                  <a:txBody>
                    <a:bodyPr/>
                    <a:lstStyle/>
                    <a:p>
                      <a:r>
                        <a:rPr lang="en-GB" b="1" dirty="0"/>
                        <a:t>281,881</a:t>
                      </a:r>
                    </a:p>
                  </a:txBody>
                  <a:tcPr/>
                </a:tc>
                <a:tc>
                  <a:txBody>
                    <a:bodyPr/>
                    <a:lstStyle/>
                    <a:p>
                      <a:r>
                        <a:rPr lang="en-GB" b="1" dirty="0"/>
                        <a:t>56%</a:t>
                      </a:r>
                    </a:p>
                  </a:txBody>
                  <a:tcPr/>
                </a:tc>
                <a:extLst>
                  <a:ext uri="{0D108BD9-81ED-4DB2-BD59-A6C34878D82A}">
                    <a16:rowId xmlns:a16="http://schemas.microsoft.com/office/drawing/2014/main" val="10001"/>
                  </a:ext>
                </a:extLst>
              </a:tr>
              <a:tr h="555490">
                <a:tc>
                  <a:txBody>
                    <a:bodyPr/>
                    <a:lstStyle/>
                    <a:p>
                      <a:r>
                        <a:rPr lang="en-GB" b="1" dirty="0"/>
                        <a:t>World War 1 </a:t>
                      </a:r>
                    </a:p>
                  </a:txBody>
                  <a:tcPr/>
                </a:tc>
                <a:tc>
                  <a:txBody>
                    <a:bodyPr/>
                    <a:lstStyle/>
                    <a:p>
                      <a:r>
                        <a:rPr lang="en-GB" b="1" dirty="0"/>
                        <a:t>116,516 </a:t>
                      </a:r>
                    </a:p>
                  </a:txBody>
                  <a:tcPr/>
                </a:tc>
                <a:tc>
                  <a:txBody>
                    <a:bodyPr/>
                    <a:lstStyle/>
                    <a:p>
                      <a:r>
                        <a:rPr lang="en-GB" b="1" dirty="0"/>
                        <a:t>204,002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36%</a:t>
                      </a:r>
                    </a:p>
                    <a:p>
                      <a:endParaRPr lang="en-GB" b="1" dirty="0"/>
                    </a:p>
                  </a:txBody>
                  <a:tcPr/>
                </a:tc>
                <a:extLst>
                  <a:ext uri="{0D108BD9-81ED-4DB2-BD59-A6C34878D82A}">
                    <a16:rowId xmlns:a16="http://schemas.microsoft.com/office/drawing/2014/main" val="10002"/>
                  </a:ext>
                </a:extLst>
              </a:tr>
              <a:tr h="555490">
                <a:tc>
                  <a:txBody>
                    <a:bodyPr/>
                    <a:lstStyle/>
                    <a:p>
                      <a:r>
                        <a:rPr lang="en-GB" b="1" dirty="0"/>
                        <a:t>World War 2 </a:t>
                      </a:r>
                    </a:p>
                  </a:txBody>
                  <a:tcPr/>
                </a:tc>
                <a:tc>
                  <a:txBody>
                    <a:bodyPr/>
                    <a:lstStyle/>
                    <a:p>
                      <a:r>
                        <a:rPr lang="en-GB" b="1" dirty="0"/>
                        <a:t>405,399</a:t>
                      </a:r>
                    </a:p>
                  </a:txBody>
                  <a:tcPr/>
                </a:tc>
                <a:tc>
                  <a:txBody>
                    <a:bodyPr/>
                    <a:lstStyle/>
                    <a:p>
                      <a:r>
                        <a:rPr lang="en-GB" b="1" dirty="0"/>
                        <a:t>671,846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37%</a:t>
                      </a:r>
                    </a:p>
                    <a:p>
                      <a:endParaRPr lang="en-GB" b="1" dirty="0"/>
                    </a:p>
                  </a:txBody>
                  <a:tcPr/>
                </a:tc>
                <a:extLst>
                  <a:ext uri="{0D108BD9-81ED-4DB2-BD59-A6C34878D82A}">
                    <a16:rowId xmlns:a16="http://schemas.microsoft.com/office/drawing/2014/main" val="10003"/>
                  </a:ext>
                </a:extLst>
              </a:tr>
              <a:tr h="317423">
                <a:tc>
                  <a:txBody>
                    <a:bodyPr/>
                    <a:lstStyle/>
                    <a:p>
                      <a:r>
                        <a:rPr lang="de-DE" b="1" dirty="0"/>
                        <a:t>Korean War </a:t>
                      </a:r>
                      <a:endParaRPr lang="en-GB" b="1" dirty="0"/>
                    </a:p>
                  </a:txBody>
                  <a:tcPr/>
                </a:tc>
                <a:tc>
                  <a:txBody>
                    <a:bodyPr/>
                    <a:lstStyle/>
                    <a:p>
                      <a:r>
                        <a:rPr lang="de-DE" b="1" dirty="0"/>
                        <a:t>36,516</a:t>
                      </a:r>
                      <a:endParaRPr lang="en-GB" b="1" dirty="0"/>
                    </a:p>
                  </a:txBody>
                  <a:tcPr/>
                </a:tc>
                <a:tc>
                  <a:txBody>
                    <a:bodyPr/>
                    <a:lstStyle/>
                    <a:p>
                      <a:r>
                        <a:rPr lang="de-DE" b="1" dirty="0"/>
                        <a:t>103,284 </a:t>
                      </a:r>
                      <a:endParaRPr lang="en-GB" b="1" dirty="0"/>
                    </a:p>
                  </a:txBody>
                  <a:tcPr/>
                </a:tc>
                <a:tc>
                  <a:txBody>
                    <a:bodyPr/>
                    <a:lstStyle/>
                    <a:p>
                      <a:r>
                        <a:rPr lang="en-GB" b="1" dirty="0"/>
                        <a:t>26%</a:t>
                      </a:r>
                    </a:p>
                  </a:txBody>
                  <a:tcPr/>
                </a:tc>
                <a:extLst>
                  <a:ext uri="{0D108BD9-81ED-4DB2-BD59-A6C34878D82A}">
                    <a16:rowId xmlns:a16="http://schemas.microsoft.com/office/drawing/2014/main" val="10004"/>
                  </a:ext>
                </a:extLst>
              </a:tr>
              <a:tr h="317423">
                <a:tc>
                  <a:txBody>
                    <a:bodyPr/>
                    <a:lstStyle/>
                    <a:p>
                      <a:r>
                        <a:rPr lang="en-GB" b="1" dirty="0"/>
                        <a:t>Vietnam</a:t>
                      </a:r>
                    </a:p>
                  </a:txBody>
                  <a:tcPr/>
                </a:tc>
                <a:tc>
                  <a:txBody>
                    <a:bodyPr/>
                    <a:lstStyle/>
                    <a:p>
                      <a:r>
                        <a:rPr lang="en-GB" b="1" dirty="0"/>
                        <a:t>58,198 </a:t>
                      </a:r>
                    </a:p>
                  </a:txBody>
                  <a:tcPr/>
                </a:tc>
                <a:tc>
                  <a:txBody>
                    <a:bodyPr/>
                    <a:lstStyle/>
                    <a:p>
                      <a:r>
                        <a:rPr lang="en-GB" b="1" dirty="0"/>
                        <a:t>153,303</a:t>
                      </a:r>
                    </a:p>
                  </a:txBody>
                  <a:tcPr/>
                </a:tc>
                <a:tc>
                  <a:txBody>
                    <a:bodyPr/>
                    <a:lstStyle/>
                    <a:p>
                      <a:r>
                        <a:rPr lang="en-GB" b="1" dirty="0"/>
                        <a:t>27%</a:t>
                      </a:r>
                    </a:p>
                  </a:txBody>
                  <a:tcPr/>
                </a:tc>
                <a:extLst>
                  <a:ext uri="{0D108BD9-81ED-4DB2-BD59-A6C34878D82A}">
                    <a16:rowId xmlns:a16="http://schemas.microsoft.com/office/drawing/2014/main" val="10005"/>
                  </a:ext>
                </a:extLst>
              </a:tr>
              <a:tr h="555490">
                <a:tc>
                  <a:txBody>
                    <a:bodyPr/>
                    <a:lstStyle/>
                    <a:p>
                      <a:r>
                        <a:rPr lang="en-GB" b="1" dirty="0"/>
                        <a:t>Wars</a:t>
                      </a:r>
                      <a:r>
                        <a:rPr lang="en-GB" b="1" baseline="0" dirty="0"/>
                        <a:t> Since 2001</a:t>
                      </a:r>
                      <a:endParaRPr lang="en-GB" b="1" dirty="0"/>
                    </a:p>
                  </a:txBody>
                  <a:tcPr/>
                </a:tc>
                <a:tc>
                  <a:txBody>
                    <a:bodyPr/>
                    <a:lstStyle/>
                    <a:p>
                      <a:r>
                        <a:rPr lang="en-GB" b="1" dirty="0"/>
                        <a:t>6,809</a:t>
                      </a:r>
                    </a:p>
                  </a:txBody>
                  <a:tcPr/>
                </a:tc>
                <a:tc>
                  <a:txBody>
                    <a:bodyPr/>
                    <a:lstStyle/>
                    <a:p>
                      <a:r>
                        <a:rPr lang="en-GB" b="1" dirty="0"/>
                        <a:t>52,010</a:t>
                      </a:r>
                    </a:p>
                  </a:txBody>
                  <a:tcPr/>
                </a:tc>
                <a:tc>
                  <a:txBody>
                    <a:bodyPr/>
                    <a:lstStyle/>
                    <a:p>
                      <a:r>
                        <a:rPr lang="en-GB" b="1" dirty="0"/>
                        <a:t>8-13%</a:t>
                      </a:r>
                    </a:p>
                  </a:txBody>
                  <a:tcPr/>
                </a:tc>
                <a:extLst>
                  <a:ext uri="{0D108BD9-81ED-4DB2-BD59-A6C34878D82A}">
                    <a16:rowId xmlns:a16="http://schemas.microsoft.com/office/drawing/2014/main" val="10006"/>
                  </a:ext>
                </a:extLst>
              </a:tr>
            </a:tbl>
          </a:graphicData>
        </a:graphic>
      </p:graphicFrame>
      <p:pic>
        <p:nvPicPr>
          <p:cNvPr id="6" name="Picture 5" descr="AMPUTEE3 American Civil War Yankee Officers.JPG"/>
          <p:cNvPicPr>
            <a:picLocks noChangeAspect="1"/>
          </p:cNvPicPr>
          <p:nvPr/>
        </p:nvPicPr>
        <p:blipFill>
          <a:blip r:embed="rId2" cstate="print"/>
          <a:stretch>
            <a:fillRect/>
          </a:stretch>
        </p:blipFill>
        <p:spPr>
          <a:xfrm>
            <a:off x="8040216" y="1124745"/>
            <a:ext cx="2160240" cy="2005223"/>
          </a:xfrm>
          <a:prstGeom prst="rect">
            <a:avLst/>
          </a:prstGeom>
        </p:spPr>
      </p:pic>
      <p:pic>
        <p:nvPicPr>
          <p:cNvPr id="8" name="Picture 7" descr="article-2087023-0F73693700000578-241_964x855.jpg"/>
          <p:cNvPicPr>
            <a:picLocks noChangeAspect="1"/>
          </p:cNvPicPr>
          <p:nvPr/>
        </p:nvPicPr>
        <p:blipFill>
          <a:blip r:embed="rId3" cstate="print"/>
          <a:stretch>
            <a:fillRect/>
          </a:stretch>
        </p:blipFill>
        <p:spPr>
          <a:xfrm>
            <a:off x="8112224" y="4653136"/>
            <a:ext cx="2242388" cy="1988840"/>
          </a:xfrm>
          <a:prstGeom prst="rect">
            <a:avLst/>
          </a:prstGeom>
        </p:spPr>
      </p:pic>
      <p:pic>
        <p:nvPicPr>
          <p:cNvPr id="9" name="Picture 8" descr="Military Hospital Endell Street staffed entirely by Women.jpg"/>
          <p:cNvPicPr>
            <a:picLocks noChangeAspect="1"/>
          </p:cNvPicPr>
          <p:nvPr/>
        </p:nvPicPr>
        <p:blipFill>
          <a:blip r:embed="rId4" cstate="print"/>
          <a:srcRect l="12769" r="12747"/>
          <a:stretch>
            <a:fillRect/>
          </a:stretch>
        </p:blipFill>
        <p:spPr>
          <a:xfrm>
            <a:off x="5879976" y="5085185"/>
            <a:ext cx="2232248" cy="1567637"/>
          </a:xfrm>
          <a:prstGeom prst="rect">
            <a:avLst/>
          </a:prstGeom>
        </p:spPr>
      </p:pic>
      <p:pic>
        <p:nvPicPr>
          <p:cNvPr id="10" name="Picture 9" descr="2198213718_eb4d5aafe4.jpg"/>
          <p:cNvPicPr>
            <a:picLocks noChangeAspect="1"/>
          </p:cNvPicPr>
          <p:nvPr/>
        </p:nvPicPr>
        <p:blipFill>
          <a:blip r:embed="rId5" cstate="print"/>
          <a:stretch>
            <a:fillRect/>
          </a:stretch>
        </p:blipFill>
        <p:spPr>
          <a:xfrm>
            <a:off x="1524000" y="5229201"/>
            <a:ext cx="2088232" cy="1392155"/>
          </a:xfrm>
          <a:prstGeom prst="rect">
            <a:avLst/>
          </a:prstGeom>
        </p:spPr>
      </p:pic>
      <p:pic>
        <p:nvPicPr>
          <p:cNvPr id="11" name="Picture 10" descr="E_(AUS)_714 Advanced Dressing Station.jpg"/>
          <p:cNvPicPr>
            <a:picLocks noChangeAspect="1"/>
          </p:cNvPicPr>
          <p:nvPr/>
        </p:nvPicPr>
        <p:blipFill>
          <a:blip r:embed="rId6" cstate="print"/>
          <a:stretch>
            <a:fillRect/>
          </a:stretch>
        </p:blipFill>
        <p:spPr>
          <a:xfrm>
            <a:off x="8040216" y="2852937"/>
            <a:ext cx="2309242" cy="1722695"/>
          </a:xfrm>
          <a:prstGeom prst="rect">
            <a:avLst/>
          </a:prstGeom>
        </p:spPr>
      </p:pic>
      <p:pic>
        <p:nvPicPr>
          <p:cNvPr id="13" name="Picture 3"/>
          <p:cNvPicPr>
            <a:picLocks noChangeAspect="1" noChangeArrowheads="1"/>
          </p:cNvPicPr>
          <p:nvPr/>
        </p:nvPicPr>
        <p:blipFill>
          <a:blip r:embed="rId7" cstate="print"/>
          <a:srcRect/>
          <a:stretch>
            <a:fillRect/>
          </a:stretch>
        </p:blipFill>
        <p:spPr bwMode="auto">
          <a:xfrm>
            <a:off x="3935760" y="5301208"/>
            <a:ext cx="1721948" cy="1351810"/>
          </a:xfrm>
          <a:prstGeom prst="rect">
            <a:avLst/>
          </a:prstGeom>
          <a:noFill/>
          <a:ln w="9525">
            <a:noFill/>
            <a:miter lim="800000"/>
            <a:headEnd/>
            <a:tailEnd/>
          </a:ln>
        </p:spPr>
      </p:pic>
      <p:pic>
        <p:nvPicPr>
          <p:cNvPr id="14" name="Picture 13" descr="Logo&#10;&#10;Description automatically generated">
            <a:extLst>
              <a:ext uri="{FF2B5EF4-FFF2-40B4-BE49-F238E27FC236}">
                <a16:creationId xmlns:a16="http://schemas.microsoft.com/office/drawing/2014/main" id="{04FC65A9-1309-F3EA-CB11-44EF0D9043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15" name="Picture 1" descr="X:\My Documents\My Pictures\RRDE Logo\rrlogo.gif">
            <a:extLst>
              <a:ext uri="{FF2B5EF4-FFF2-40B4-BE49-F238E27FC236}">
                <a16:creationId xmlns:a16="http://schemas.microsoft.com/office/drawing/2014/main" id="{DFA53C9D-ACB9-7D7C-EACA-F6E0C33670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0264" y="5645425"/>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FF0000"/>
                </a:solidFill>
              </a:rPr>
              <a:t>UKDHM- First World War- Black</a:t>
            </a:r>
            <a:br>
              <a:rPr lang="en-GB" dirty="0">
                <a:solidFill>
                  <a:srgbClr val="FF0000"/>
                </a:solidFill>
              </a:rPr>
            </a:br>
            <a:r>
              <a:rPr lang="en-GB" dirty="0">
                <a:solidFill>
                  <a:srgbClr val="FF0000"/>
                </a:solidFill>
              </a:rPr>
              <a:t>Involvement 1914-1918</a:t>
            </a:r>
          </a:p>
        </p:txBody>
      </p:sp>
      <p:pic>
        <p:nvPicPr>
          <p:cNvPr id="5" name="Picture 4" descr="10538494_825482987502339_5824046125797703964_n.jpg"/>
          <p:cNvPicPr>
            <a:picLocks noChangeAspect="1"/>
          </p:cNvPicPr>
          <p:nvPr/>
        </p:nvPicPr>
        <p:blipFill>
          <a:blip r:embed="rId2" cstate="print"/>
          <a:stretch>
            <a:fillRect/>
          </a:stretch>
        </p:blipFill>
        <p:spPr>
          <a:xfrm>
            <a:off x="1847529" y="1484785"/>
            <a:ext cx="2959595" cy="2016224"/>
          </a:xfrm>
          <a:prstGeom prst="rect">
            <a:avLst/>
          </a:prstGeom>
        </p:spPr>
      </p:pic>
      <p:pic>
        <p:nvPicPr>
          <p:cNvPr id="7" name="Content Placeholder 6" descr="4688761253_0a39535d91_z.jpg"/>
          <p:cNvPicPr>
            <a:picLocks noGrp="1" noChangeAspect="1"/>
          </p:cNvPicPr>
          <p:nvPr>
            <p:ph idx="1"/>
          </p:nvPr>
        </p:nvPicPr>
        <p:blipFill>
          <a:blip r:embed="rId3" cstate="print"/>
          <a:stretch>
            <a:fillRect/>
          </a:stretch>
        </p:blipFill>
        <p:spPr>
          <a:xfrm>
            <a:off x="1703512" y="3717033"/>
            <a:ext cx="3024336" cy="2017799"/>
          </a:xfrm>
        </p:spPr>
      </p:pic>
      <p:pic>
        <p:nvPicPr>
          <p:cNvPr id="8" name="Picture 7" descr="america-us-soldiers-ww1-first-world-war-011.jpg"/>
          <p:cNvPicPr>
            <a:picLocks noChangeAspect="1"/>
          </p:cNvPicPr>
          <p:nvPr/>
        </p:nvPicPr>
        <p:blipFill>
          <a:blip r:embed="rId4" cstate="print"/>
          <a:stretch>
            <a:fillRect/>
          </a:stretch>
        </p:blipFill>
        <p:spPr>
          <a:xfrm>
            <a:off x="5087889" y="1484785"/>
            <a:ext cx="1779569" cy="2022549"/>
          </a:xfrm>
          <a:prstGeom prst="rect">
            <a:avLst/>
          </a:prstGeom>
        </p:spPr>
      </p:pic>
      <p:pic>
        <p:nvPicPr>
          <p:cNvPr id="9" name="Picture 8" descr="gtffqkjnvi2elvdy1pvl_thumb.jpg"/>
          <p:cNvPicPr>
            <a:picLocks noChangeAspect="1"/>
          </p:cNvPicPr>
          <p:nvPr/>
        </p:nvPicPr>
        <p:blipFill>
          <a:blip r:embed="rId5" cstate="print"/>
          <a:stretch>
            <a:fillRect/>
          </a:stretch>
        </p:blipFill>
        <p:spPr>
          <a:xfrm>
            <a:off x="7104112" y="1556793"/>
            <a:ext cx="2582416" cy="1694711"/>
          </a:xfrm>
          <a:prstGeom prst="rect">
            <a:avLst/>
          </a:prstGeom>
        </p:spPr>
      </p:pic>
      <p:sp>
        <p:nvSpPr>
          <p:cNvPr id="10" name="TextBox 9"/>
          <p:cNvSpPr txBox="1"/>
          <p:nvPr/>
        </p:nvSpPr>
        <p:spPr>
          <a:xfrm>
            <a:off x="5159896" y="3573017"/>
            <a:ext cx="5256584" cy="1200329"/>
          </a:xfrm>
          <a:prstGeom prst="rect">
            <a:avLst/>
          </a:prstGeom>
          <a:noFill/>
        </p:spPr>
        <p:txBody>
          <a:bodyPr wrap="square" rtlCol="0">
            <a:spAutoFit/>
          </a:bodyPr>
          <a:lstStyle/>
          <a:p>
            <a:r>
              <a:rPr lang="en-GB" b="1" dirty="0"/>
              <a:t>1.4million soldiers from Greater India</a:t>
            </a:r>
          </a:p>
          <a:p>
            <a:r>
              <a:rPr lang="en-GB" b="1" dirty="0"/>
              <a:t>47,746 dead   65,126 wounded</a:t>
            </a:r>
          </a:p>
          <a:p>
            <a:r>
              <a:rPr lang="en-GB" b="1" dirty="0"/>
              <a:t>500,000 Africa 71,000 dead 100,000 wounded</a:t>
            </a:r>
          </a:p>
          <a:p>
            <a:r>
              <a:rPr lang="en-GB" b="1" dirty="0"/>
              <a:t>West Indies Regiment 15,000</a:t>
            </a:r>
          </a:p>
        </p:txBody>
      </p:sp>
      <p:pic>
        <p:nvPicPr>
          <p:cNvPr id="12" name="Picture 11" descr="four-worst-cases-brighton-hospital.jpg"/>
          <p:cNvPicPr>
            <a:picLocks noChangeAspect="1"/>
          </p:cNvPicPr>
          <p:nvPr/>
        </p:nvPicPr>
        <p:blipFill>
          <a:blip r:embed="rId6" cstate="print"/>
          <a:srcRect b="25850"/>
          <a:stretch>
            <a:fillRect/>
          </a:stretch>
        </p:blipFill>
        <p:spPr>
          <a:xfrm>
            <a:off x="4799856" y="4797152"/>
            <a:ext cx="2557080" cy="1901754"/>
          </a:xfrm>
          <a:prstGeom prst="rect">
            <a:avLst/>
          </a:prstGeom>
        </p:spPr>
      </p:pic>
      <p:pic>
        <p:nvPicPr>
          <p:cNvPr id="13" name="Picture 12" descr="Avada_askari-soldiers670x335.jpg"/>
          <p:cNvPicPr>
            <a:picLocks noChangeAspect="1"/>
          </p:cNvPicPr>
          <p:nvPr/>
        </p:nvPicPr>
        <p:blipFill>
          <a:blip r:embed="rId7" cstate="print"/>
          <a:stretch>
            <a:fillRect/>
          </a:stretch>
        </p:blipFill>
        <p:spPr>
          <a:xfrm>
            <a:off x="7343576" y="4869160"/>
            <a:ext cx="3324424" cy="1662212"/>
          </a:xfrm>
          <a:prstGeom prst="rect">
            <a:avLst/>
          </a:prstGeom>
        </p:spPr>
      </p:pic>
      <p:pic>
        <p:nvPicPr>
          <p:cNvPr id="14" name="Picture 13" descr="Logo&#10;&#10;Description automatically generated">
            <a:extLst>
              <a:ext uri="{FF2B5EF4-FFF2-40B4-BE49-F238E27FC236}">
                <a16:creationId xmlns:a16="http://schemas.microsoft.com/office/drawing/2014/main" id="{B64DA876-24DC-F001-9CE7-86265E219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9042" y="115069"/>
            <a:ext cx="1190022" cy="1215892"/>
          </a:xfrm>
          <a:prstGeom prst="rect">
            <a:avLst/>
          </a:prstGeom>
        </p:spPr>
      </p:pic>
      <p:pic>
        <p:nvPicPr>
          <p:cNvPr id="15" name="Picture 1" descr="X:\My Documents\My Pictures\RRDE Logo\rrlogo.gif">
            <a:extLst>
              <a:ext uri="{FF2B5EF4-FFF2-40B4-BE49-F238E27FC236}">
                <a16:creationId xmlns:a16="http://schemas.microsoft.com/office/drawing/2014/main" id="{5B7D5738-0BBC-49A6-9854-0D8CEA55AE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0264" y="5645425"/>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365125"/>
            <a:ext cx="10985500" cy="828675"/>
          </a:xfrm>
        </p:spPr>
        <p:txBody>
          <a:bodyPr>
            <a:normAutofit fontScale="90000"/>
          </a:bodyPr>
          <a:lstStyle/>
          <a:p>
            <a:r>
              <a:rPr lang="en-GB" b="1" dirty="0">
                <a:solidFill>
                  <a:srgbClr val="FF0000"/>
                </a:solidFill>
              </a:rPr>
              <a:t>Disabled Veterans </a:t>
            </a:r>
            <a:br>
              <a:rPr lang="en-GB" b="1" dirty="0">
                <a:solidFill>
                  <a:srgbClr val="FF0000"/>
                </a:solidFill>
              </a:rPr>
            </a:br>
            <a:r>
              <a:rPr lang="en-GB" b="1" dirty="0">
                <a:solidFill>
                  <a:srgbClr val="FF0000"/>
                </a:solidFill>
              </a:rPr>
              <a:t> Struggle for Rights  1919</a:t>
            </a:r>
          </a:p>
        </p:txBody>
      </p:sp>
      <p:sp>
        <p:nvSpPr>
          <p:cNvPr id="3" name="Content Placeholder 2"/>
          <p:cNvSpPr>
            <a:spLocks noGrp="1"/>
          </p:cNvSpPr>
          <p:nvPr>
            <p:ph idx="1"/>
          </p:nvPr>
        </p:nvSpPr>
        <p:spPr>
          <a:xfrm>
            <a:off x="825500" y="1742853"/>
            <a:ext cx="5050904" cy="4929411"/>
          </a:xfrm>
        </p:spPr>
        <p:txBody>
          <a:bodyPr>
            <a:normAutofit lnSpcReduction="10000"/>
          </a:bodyPr>
          <a:lstStyle/>
          <a:p>
            <a:r>
              <a:rPr lang="en-GB" b="1" i="1" dirty="0"/>
              <a:t>Despite some in initial activism from Discharged  Soldiers and Sailors Federation.</a:t>
            </a:r>
          </a:p>
          <a:p>
            <a:r>
              <a:rPr lang="en-GB" b="1" i="1" dirty="0"/>
              <a:t>Charity prevailed with setting up of the British Legion.</a:t>
            </a:r>
          </a:p>
          <a:p>
            <a:r>
              <a:rPr lang="en-GB" b="1" i="1" dirty="0"/>
              <a:t>“Instead of demanding our rights we went hat in hand asking for charity. We ought to have gone bayonet in hand demanding our rights.”</a:t>
            </a:r>
          </a:p>
          <a:p>
            <a:r>
              <a:rPr lang="en-GB" b="1" i="1" dirty="0"/>
              <a:t>King’s National Roll. Many never got a job. </a:t>
            </a:r>
            <a:endParaRPr lang="en-GB" dirty="0"/>
          </a:p>
        </p:txBody>
      </p:sp>
      <p:pic>
        <p:nvPicPr>
          <p:cNvPr id="4" name="Picture 3" descr="9943187_orig VETRANS CELEBRATE END ww1.png"/>
          <p:cNvPicPr>
            <a:picLocks noChangeAspect="1"/>
          </p:cNvPicPr>
          <p:nvPr/>
        </p:nvPicPr>
        <p:blipFill>
          <a:blip r:embed="rId3" cstate="print"/>
          <a:stretch>
            <a:fillRect/>
          </a:stretch>
        </p:blipFill>
        <p:spPr>
          <a:xfrm>
            <a:off x="7156715" y="1016000"/>
            <a:ext cx="3313343" cy="2485008"/>
          </a:xfrm>
          <a:prstGeom prst="rect">
            <a:avLst/>
          </a:prstGeom>
        </p:spPr>
      </p:pic>
      <p:pic>
        <p:nvPicPr>
          <p:cNvPr id="5" name="Picture 4" descr="Kings RoLL  Bolton.jpg"/>
          <p:cNvPicPr>
            <a:picLocks noChangeAspect="1"/>
          </p:cNvPicPr>
          <p:nvPr/>
        </p:nvPicPr>
        <p:blipFill>
          <a:blip r:embed="rId4" cstate="print"/>
          <a:stretch>
            <a:fillRect/>
          </a:stretch>
        </p:blipFill>
        <p:spPr>
          <a:xfrm>
            <a:off x="7199958" y="3717033"/>
            <a:ext cx="3161308" cy="2520280"/>
          </a:xfrm>
          <a:prstGeom prst="rect">
            <a:avLst/>
          </a:prstGeom>
        </p:spPr>
      </p:pic>
      <p:pic>
        <p:nvPicPr>
          <p:cNvPr id="8" name="Picture 7" descr="Logo&#10;&#10;Description automatically generated">
            <a:extLst>
              <a:ext uri="{FF2B5EF4-FFF2-40B4-BE49-F238E27FC236}">
                <a16:creationId xmlns:a16="http://schemas.microsoft.com/office/drawing/2014/main" id="{A65C2E9D-9142-0C91-EF3C-46FCA6904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6962" y="74429"/>
            <a:ext cx="1190022" cy="1215892"/>
          </a:xfrm>
          <a:prstGeom prst="rect">
            <a:avLst/>
          </a:prstGeom>
        </p:spPr>
      </p:pic>
      <p:pic>
        <p:nvPicPr>
          <p:cNvPr id="9" name="Picture 1" descr="X:\My Documents\My Pictures\RRDE Logo\rrlogo.gif">
            <a:extLst>
              <a:ext uri="{FF2B5EF4-FFF2-40B4-BE49-F238E27FC236}">
                <a16:creationId xmlns:a16="http://schemas.microsoft.com/office/drawing/2014/main" id="{C45DC301-C316-EFC9-C413-D1763F38A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264" y="5645425"/>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1F0288-E73F-473C-52E7-2490B5F09344}"/>
              </a:ext>
            </a:extLst>
          </p:cNvPr>
          <p:cNvSpPr txBox="1"/>
          <p:nvPr/>
        </p:nvSpPr>
        <p:spPr>
          <a:xfrm>
            <a:off x="526773" y="695739"/>
            <a:ext cx="11211339" cy="1077218"/>
          </a:xfrm>
          <a:prstGeom prst="rect">
            <a:avLst/>
          </a:prstGeom>
          <a:noFill/>
        </p:spPr>
        <p:txBody>
          <a:bodyPr wrap="square" rtlCol="0">
            <a:spAutoFit/>
          </a:bodyPr>
          <a:lstStyle/>
          <a:p>
            <a:r>
              <a:rPr lang="en-GB" sz="3200" dirty="0">
                <a:effectLst/>
                <a:latin typeface="Calibri" panose="020F0502020204030204" pitchFamily="34" charset="0"/>
                <a:ea typeface="Calibri" panose="020F0502020204030204" pitchFamily="34" charset="0"/>
                <a:cs typeface="Times New Roman" panose="02020603050405020304" pitchFamily="18" charset="0"/>
              </a:rPr>
              <a:t>Other Hunter Gatherer peoples, such as Northern Territory Aborigines, carry for long periods those who cannot walk. </a:t>
            </a:r>
            <a:endParaRPr lang="en-GB" sz="3200" dirty="0"/>
          </a:p>
        </p:txBody>
      </p:sp>
      <p:pic>
        <p:nvPicPr>
          <p:cNvPr id="3" name="Picture 2" descr="A Map of Aboriginal Australian Nations [2432x2217] : r/MapPorn">
            <a:extLst>
              <a:ext uri="{FF2B5EF4-FFF2-40B4-BE49-F238E27FC236}">
                <a16:creationId xmlns:a16="http://schemas.microsoft.com/office/drawing/2014/main" id="{750A87D5-11CB-23EF-9AB0-0613419A98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237" y="2142324"/>
            <a:ext cx="3215005" cy="2931160"/>
          </a:xfrm>
          <a:prstGeom prst="rect">
            <a:avLst/>
          </a:prstGeom>
          <a:noFill/>
          <a:ln>
            <a:noFill/>
          </a:ln>
        </p:spPr>
      </p:pic>
      <p:pic>
        <p:nvPicPr>
          <p:cNvPr id="4" name="Picture 3" descr="Indigenous Australians - Wikipedia">
            <a:extLst>
              <a:ext uri="{FF2B5EF4-FFF2-40B4-BE49-F238E27FC236}">
                <a16:creationId xmlns:a16="http://schemas.microsoft.com/office/drawing/2014/main" id="{48076B57-87AF-87BF-5262-C1955A6AC0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5327" y="2266314"/>
            <a:ext cx="3619435" cy="2752725"/>
          </a:xfrm>
          <a:prstGeom prst="rect">
            <a:avLst/>
          </a:prstGeom>
          <a:noFill/>
          <a:ln>
            <a:noFill/>
          </a:ln>
        </p:spPr>
      </p:pic>
      <p:pic>
        <p:nvPicPr>
          <p:cNvPr id="5" name="Picture 4" descr="Aboriginal Technology - This photo of Aboriginal Houses was taken in 1894.  Source: Aboriginal Technology: Hous… | Australia, Aboriginal history,  Australia history">
            <a:extLst>
              <a:ext uri="{FF2B5EF4-FFF2-40B4-BE49-F238E27FC236}">
                <a16:creationId xmlns:a16="http://schemas.microsoft.com/office/drawing/2014/main" id="{5617A3AF-D683-F38F-991B-637807D2E1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0796" y="2145306"/>
            <a:ext cx="3737928" cy="2994620"/>
          </a:xfrm>
          <a:prstGeom prst="rect">
            <a:avLst/>
          </a:prstGeom>
          <a:noFill/>
          <a:ln>
            <a:noFill/>
          </a:ln>
        </p:spPr>
      </p:pic>
      <p:sp>
        <p:nvSpPr>
          <p:cNvPr id="6" name="TextBox 5">
            <a:extLst>
              <a:ext uri="{FF2B5EF4-FFF2-40B4-BE49-F238E27FC236}">
                <a16:creationId xmlns:a16="http://schemas.microsoft.com/office/drawing/2014/main" id="{32C05671-E28C-E370-6AFB-BF83C6C9358C}"/>
              </a:ext>
            </a:extLst>
          </p:cNvPr>
          <p:cNvSpPr txBox="1"/>
          <p:nvPr/>
        </p:nvSpPr>
        <p:spPr>
          <a:xfrm>
            <a:off x="528320" y="5527040"/>
            <a:ext cx="4185920" cy="375552"/>
          </a:xfrm>
          <a:prstGeom prst="rect">
            <a:avLst/>
          </a:prstGeom>
          <a:noFill/>
        </p:spPr>
        <p:txBody>
          <a:bodyPr wrap="square" rtlCol="0">
            <a:spAutoFit/>
          </a:bodyPr>
          <a:lstStyle/>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Aboriginal Tribal Lands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Logo&#10;&#10;Description automatically generated">
            <a:extLst>
              <a:ext uri="{FF2B5EF4-FFF2-40B4-BE49-F238E27FC236}">
                <a16:creationId xmlns:a16="http://schemas.microsoft.com/office/drawing/2014/main" id="{BA41F33C-DB04-152B-F4A2-D14D547D1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8" name="Picture 7" descr="rrlogo">
            <a:extLst>
              <a:ext uri="{FF2B5EF4-FFF2-40B4-BE49-F238E27FC236}">
                <a16:creationId xmlns:a16="http://schemas.microsoft.com/office/drawing/2014/main" id="{4CCA5865-6B77-2BB3-6035-80923D5E30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8568" y="5423537"/>
            <a:ext cx="1554480" cy="1018540"/>
          </a:xfrm>
          <a:prstGeom prst="rect">
            <a:avLst/>
          </a:prstGeom>
          <a:noFill/>
        </p:spPr>
      </p:pic>
    </p:spTree>
    <p:extLst>
      <p:ext uri="{BB962C8B-B14F-4D97-AF65-F5344CB8AC3E}">
        <p14:creationId xmlns:p14="http://schemas.microsoft.com/office/powerpoint/2010/main" val="1972807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marching&#10;&#10;Description automatically generated with low confidence">
            <a:extLst>
              <a:ext uri="{FF2B5EF4-FFF2-40B4-BE49-F238E27FC236}">
                <a16:creationId xmlns:a16="http://schemas.microsoft.com/office/drawing/2014/main" id="{3CE6243D-DE3A-DEA0-2551-D4C6FC8C34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8095" y="1041400"/>
            <a:ext cx="8335010" cy="5181600"/>
          </a:xfrm>
          <a:prstGeom prst="rect">
            <a:avLst/>
          </a:prstGeom>
          <a:noFill/>
          <a:ln>
            <a:noFill/>
          </a:ln>
        </p:spPr>
      </p:pic>
      <p:sp>
        <p:nvSpPr>
          <p:cNvPr id="3" name="TextBox 2">
            <a:extLst>
              <a:ext uri="{FF2B5EF4-FFF2-40B4-BE49-F238E27FC236}">
                <a16:creationId xmlns:a16="http://schemas.microsoft.com/office/drawing/2014/main" id="{D628DCFD-90E1-4138-9633-670854CEDD7B}"/>
              </a:ext>
            </a:extLst>
          </p:cNvPr>
          <p:cNvSpPr txBox="1"/>
          <p:nvPr/>
        </p:nvSpPr>
        <p:spPr>
          <a:xfrm>
            <a:off x="660400" y="213360"/>
            <a:ext cx="9652000" cy="671915"/>
          </a:xfrm>
          <a:prstGeom prst="rect">
            <a:avLst/>
          </a:prstGeom>
          <a:noFill/>
        </p:spPr>
        <p:txBody>
          <a:bodyPr wrap="square" rtlCol="0">
            <a:spAutoFit/>
          </a:bodyPr>
          <a:lstStyle/>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1920 Blind Trade Unionists March from Cardiff to London demanding fair pay and to stop exploitation in the Blind workshops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7E82177-AC0C-420C-9E6C-99456DF28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5" name="Picture 4" descr="rrlogo">
            <a:extLst>
              <a:ext uri="{FF2B5EF4-FFF2-40B4-BE49-F238E27FC236}">
                <a16:creationId xmlns:a16="http://schemas.microsoft.com/office/drawing/2014/main" id="{AB5333DE-0FF5-FD49-ABD7-F12E5B561E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8568" y="5035609"/>
            <a:ext cx="1554480" cy="1018540"/>
          </a:xfrm>
          <a:prstGeom prst="rect">
            <a:avLst/>
          </a:prstGeom>
          <a:noFill/>
        </p:spPr>
      </p:pic>
    </p:spTree>
    <p:extLst>
      <p:ext uri="{BB962C8B-B14F-4D97-AF65-F5344CB8AC3E}">
        <p14:creationId xmlns:p14="http://schemas.microsoft.com/office/powerpoint/2010/main" val="717722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680278" y="0"/>
            <a:ext cx="9668553" cy="6858000"/>
          </a:xfrm>
          <a:prstGeom prst="rect">
            <a:avLst/>
          </a:prstGeom>
          <a:noFill/>
          <a:ln w="9525">
            <a:noFill/>
            <a:miter lim="800000"/>
            <a:headEnd/>
            <a:tailEnd/>
          </a:ln>
        </p:spPr>
      </p:pic>
      <p:sp>
        <p:nvSpPr>
          <p:cNvPr id="44035" name="Text Box 3"/>
          <p:cNvSpPr txBox="1">
            <a:spLocks noChangeArrowheads="1"/>
          </p:cNvSpPr>
          <p:nvPr/>
        </p:nvSpPr>
        <p:spPr bwMode="auto">
          <a:xfrm>
            <a:off x="3505200" y="381001"/>
            <a:ext cx="6705600" cy="830263"/>
          </a:xfrm>
          <a:prstGeom prst="rect">
            <a:avLst/>
          </a:prstGeom>
          <a:noFill/>
          <a:ln w="9525">
            <a:noFill/>
            <a:miter lim="800000"/>
            <a:headEnd/>
            <a:tailEnd/>
          </a:ln>
        </p:spPr>
        <p:txBody>
          <a:bodyPr>
            <a:spAutoFit/>
          </a:bodyPr>
          <a:lstStyle/>
          <a:p>
            <a:pPr>
              <a:spcBef>
                <a:spcPct val="50000"/>
              </a:spcBef>
            </a:pPr>
            <a:r>
              <a:rPr lang="en-US" sz="2400">
                <a:latin typeface="Arial Black" pitchFamily="34" charset="0"/>
              </a:rPr>
              <a:t>Getting Rid of the ‘Useless Eaters’ in Nazi Germany 1933-1945</a:t>
            </a:r>
          </a:p>
        </p:txBody>
      </p:sp>
      <p:sp>
        <p:nvSpPr>
          <p:cNvPr id="44036" name="TextBox 3"/>
          <p:cNvSpPr txBox="1">
            <a:spLocks noChangeArrowheads="1"/>
          </p:cNvSpPr>
          <p:nvPr/>
        </p:nvSpPr>
        <p:spPr bwMode="auto">
          <a:xfrm>
            <a:off x="901701" y="4000501"/>
            <a:ext cx="2044699" cy="2246769"/>
          </a:xfrm>
          <a:prstGeom prst="rect">
            <a:avLst/>
          </a:prstGeom>
          <a:noFill/>
          <a:ln w="9525">
            <a:noFill/>
            <a:miter lim="800000"/>
            <a:headEnd/>
            <a:tailEnd/>
          </a:ln>
        </p:spPr>
        <p:txBody>
          <a:bodyPr wrap="square">
            <a:spAutoFit/>
          </a:bodyPr>
          <a:lstStyle/>
          <a:p>
            <a:r>
              <a:rPr lang="en-GB" sz="2000" b="1" dirty="0">
                <a:solidFill>
                  <a:srgbClr val="FF0000"/>
                </a:solidFill>
                <a:latin typeface="Calibri" pitchFamily="34" charset="0"/>
              </a:rPr>
              <a:t>This led to </a:t>
            </a:r>
          </a:p>
          <a:p>
            <a:r>
              <a:rPr lang="en-GB" sz="2000" b="1" dirty="0">
                <a:solidFill>
                  <a:srgbClr val="FF0000"/>
                </a:solidFill>
                <a:latin typeface="Calibri" pitchFamily="34" charset="0"/>
              </a:rPr>
              <a:t>1 million disabled people being killed in Greater Germany by 1946 as a </a:t>
            </a:r>
          </a:p>
          <a:p>
            <a:r>
              <a:rPr lang="en-GB" sz="2000" b="1" dirty="0">
                <a:solidFill>
                  <a:srgbClr val="FF0000"/>
                </a:solidFill>
                <a:latin typeface="Calibri" pitchFamily="34" charset="0"/>
              </a:rPr>
              <a:t>BURDEN</a:t>
            </a:r>
          </a:p>
        </p:txBody>
      </p:sp>
      <p:pic>
        <p:nvPicPr>
          <p:cNvPr id="7" name="Picture 6" descr="Logo&#10;&#10;Description automatically generated">
            <a:extLst>
              <a:ext uri="{FF2B5EF4-FFF2-40B4-BE49-F238E27FC236}">
                <a16:creationId xmlns:a16="http://schemas.microsoft.com/office/drawing/2014/main" id="{6F6D1FF6-EEC6-C89C-5D3B-A194DA6B7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5988" y="124124"/>
            <a:ext cx="1190022" cy="1215892"/>
          </a:xfrm>
          <a:prstGeom prst="rect">
            <a:avLst/>
          </a:prstGeom>
        </p:spPr>
      </p:pic>
      <p:pic>
        <p:nvPicPr>
          <p:cNvPr id="8" name="Picture 1" descr="X:\My Documents\My Pictures\RRDE Logo\rrlogo.gif">
            <a:extLst>
              <a:ext uri="{FF2B5EF4-FFF2-40B4-BE49-F238E27FC236}">
                <a16:creationId xmlns:a16="http://schemas.microsoft.com/office/drawing/2014/main" id="{25E21854-394C-9E92-2C0B-A32322986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34" y="333070"/>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solidFill>
                  <a:srgbClr val="FF0000"/>
                </a:solidFill>
              </a:rPr>
              <a:t>                      UKDHM </a:t>
            </a:r>
            <a:r>
              <a:rPr lang="en-GB" b="1" dirty="0" err="1">
                <a:solidFill>
                  <a:srgbClr val="FF0000"/>
                </a:solidFill>
              </a:rPr>
              <a:t>UKDHM</a:t>
            </a:r>
            <a:r>
              <a:rPr lang="en-GB" b="1" dirty="0">
                <a:solidFill>
                  <a:srgbClr val="FF0000"/>
                </a:solidFill>
              </a:rPr>
              <a:t> Logo</a:t>
            </a:r>
          </a:p>
        </p:txBody>
      </p:sp>
      <p:sp>
        <p:nvSpPr>
          <p:cNvPr id="6" name="Content Placeholder 5"/>
          <p:cNvSpPr>
            <a:spLocks noGrp="1"/>
          </p:cNvSpPr>
          <p:nvPr>
            <p:ph sz="half" idx="2"/>
          </p:nvPr>
        </p:nvSpPr>
        <p:spPr>
          <a:xfrm>
            <a:off x="1883531" y="3916463"/>
            <a:ext cx="8568952" cy="4525963"/>
          </a:xfrm>
        </p:spPr>
        <p:txBody>
          <a:bodyPr/>
          <a:lstStyle/>
          <a:p>
            <a:r>
              <a:rPr lang="en-GB" dirty="0"/>
              <a:t>Reclaiming our history</a:t>
            </a:r>
          </a:p>
          <a:p>
            <a:r>
              <a:rPr lang="en-GB" dirty="0"/>
              <a:t> Inverting Nazi Symbol</a:t>
            </a:r>
          </a:p>
          <a:p>
            <a:pPr marL="0" indent="0">
              <a:buNone/>
              <a:tabLst>
                <a:tab pos="1976438" algn="l"/>
              </a:tabLst>
            </a:pPr>
            <a:r>
              <a:rPr lang="en-GB" dirty="0"/>
              <a:t>      Black Triangle</a:t>
            </a:r>
          </a:p>
          <a:p>
            <a:pPr marL="0" indent="0">
              <a:buNone/>
              <a:tabLst>
                <a:tab pos="1976438" algn="l"/>
              </a:tabLst>
            </a:pPr>
            <a:r>
              <a:rPr lang="en-GB" dirty="0"/>
              <a:t>Compulsory Sterilisation </a:t>
            </a:r>
            <a:r>
              <a:rPr lang="en-GB" b="1" dirty="0"/>
              <a:t>1933</a:t>
            </a:r>
          </a:p>
          <a:p>
            <a:pPr marL="0" indent="0">
              <a:buNone/>
              <a:tabLst>
                <a:tab pos="1976438" algn="l"/>
              </a:tabLst>
            </a:pPr>
            <a:r>
              <a:rPr lang="en-GB" dirty="0"/>
              <a:t>Mass murder </a:t>
            </a:r>
            <a:r>
              <a:rPr lang="en-GB" b="1" dirty="0"/>
              <a:t>1939- 1940</a:t>
            </a:r>
            <a:r>
              <a:rPr lang="en-GB" dirty="0"/>
              <a:t> T4 Programme -250,000-1m</a:t>
            </a:r>
          </a:p>
        </p:txBody>
      </p:sp>
      <p:pic>
        <p:nvPicPr>
          <p:cNvPr id="2050" name="Picture 1" descr="E:\Disability History Month\Logos\DHM_BADGE 2.jpg"/>
          <p:cNvPicPr>
            <a:picLocks noChangeAspect="1" noChangeArrowheads="1"/>
          </p:cNvPicPr>
          <p:nvPr/>
        </p:nvPicPr>
        <p:blipFill>
          <a:blip r:embed="rId2" cstate="print">
            <a:extLst>
              <a:ext uri="{28A0092B-C50C-407E-A947-70E740481C1C}">
                <a14:useLocalDpi xmlns:a14="http://schemas.microsoft.com/office/drawing/2010/main" val="0"/>
              </a:ext>
            </a:extLst>
          </a:blip>
          <a:srcRect l="10097" t="11334" r="9045" b="34904"/>
          <a:stretch>
            <a:fillRect/>
          </a:stretch>
        </p:blipFill>
        <p:spPr bwMode="auto">
          <a:xfrm>
            <a:off x="1775520" y="836712"/>
            <a:ext cx="3581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sosceles Triangle 6"/>
          <p:cNvSpPr/>
          <p:nvPr/>
        </p:nvSpPr>
        <p:spPr>
          <a:xfrm rot="10800000">
            <a:off x="5951984" y="4581128"/>
            <a:ext cx="1060704" cy="9144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61" y="1268760"/>
            <a:ext cx="4163577" cy="318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Logo&#10;&#10;Description automatically generated">
            <a:extLst>
              <a:ext uri="{FF2B5EF4-FFF2-40B4-BE49-F238E27FC236}">
                <a16:creationId xmlns:a16="http://schemas.microsoft.com/office/drawing/2014/main" id="{C5755714-37D3-5134-D89A-F1DF549D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5988" y="124124"/>
            <a:ext cx="1190022" cy="1215892"/>
          </a:xfrm>
          <a:prstGeom prst="rect">
            <a:avLst/>
          </a:prstGeom>
        </p:spPr>
      </p:pic>
      <p:pic>
        <p:nvPicPr>
          <p:cNvPr id="9" name="Picture 1" descr="X:\My Documents\My Pictures\RRDE Logo\rrlogo.gif">
            <a:extLst>
              <a:ext uri="{FF2B5EF4-FFF2-40B4-BE49-F238E27FC236}">
                <a16:creationId xmlns:a16="http://schemas.microsoft.com/office/drawing/2014/main" id="{DAC7F231-EAF7-B34C-33E7-F6C8983BB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0264" y="5645425"/>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534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40550" t="7767" r="6531" b="62154"/>
          <a:stretch>
            <a:fillRect/>
          </a:stretch>
        </p:blipFill>
        <p:spPr bwMode="auto">
          <a:xfrm>
            <a:off x="1543195" y="0"/>
            <a:ext cx="4928548" cy="396044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50945" t="7767" r="5586" b="37422"/>
          <a:stretch>
            <a:fillRect/>
          </a:stretch>
        </p:blipFill>
        <p:spPr bwMode="auto">
          <a:xfrm>
            <a:off x="6744072" y="188640"/>
            <a:ext cx="3312368" cy="5760640"/>
          </a:xfrm>
          <a:prstGeom prst="rect">
            <a:avLst/>
          </a:prstGeom>
          <a:noFill/>
          <a:ln w="9525">
            <a:noFill/>
            <a:miter lim="800000"/>
            <a:headEnd/>
            <a:tailEnd/>
          </a:ln>
        </p:spPr>
      </p:pic>
      <p:sp>
        <p:nvSpPr>
          <p:cNvPr id="6" name="TextBox 5"/>
          <p:cNvSpPr txBox="1"/>
          <p:nvPr/>
        </p:nvSpPr>
        <p:spPr>
          <a:xfrm>
            <a:off x="1631504" y="3960441"/>
            <a:ext cx="4032448" cy="1200329"/>
          </a:xfrm>
          <a:prstGeom prst="rect">
            <a:avLst/>
          </a:prstGeom>
          <a:noFill/>
        </p:spPr>
        <p:txBody>
          <a:bodyPr wrap="square" rtlCol="0">
            <a:spAutoFit/>
          </a:bodyPr>
          <a:lstStyle/>
          <a:p>
            <a:r>
              <a:rPr lang="en-GB" sz="2400" b="1" dirty="0">
                <a:solidFill>
                  <a:srgbClr val="C00000"/>
                </a:solidFill>
              </a:rPr>
              <a:t>Challenging Charity for a living wage! Demanding the right to drive an ordinary car!</a:t>
            </a:r>
          </a:p>
        </p:txBody>
      </p:sp>
      <p:pic>
        <p:nvPicPr>
          <p:cNvPr id="9" name="Picture 1" descr="E:\Disability History Month\Logos\DHM_BADGE 2.jpg"/>
          <p:cNvPicPr>
            <a:picLocks noChangeAspect="1" noChangeArrowheads="1"/>
          </p:cNvPicPr>
          <p:nvPr/>
        </p:nvPicPr>
        <p:blipFill>
          <a:blip r:embed="rId4" cstate="print"/>
          <a:srcRect l="10097" t="11334" r="9045" b="34904"/>
          <a:stretch>
            <a:fillRect/>
          </a:stretch>
        </p:blipFill>
        <p:spPr bwMode="auto">
          <a:xfrm>
            <a:off x="2053595" y="5680815"/>
            <a:ext cx="1411789" cy="1210296"/>
          </a:xfrm>
          <a:prstGeom prst="rect">
            <a:avLst/>
          </a:prstGeom>
          <a:noFill/>
          <a:ln w="9525">
            <a:noFill/>
            <a:miter lim="800000"/>
            <a:headEnd/>
            <a:tailEnd/>
          </a:ln>
        </p:spPr>
      </p:pic>
      <p:pic>
        <p:nvPicPr>
          <p:cNvPr id="2253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143" b="34321"/>
          <a:stretch/>
        </p:blipFill>
        <p:spPr bwMode="auto">
          <a:xfrm>
            <a:off x="6960097" y="5862014"/>
            <a:ext cx="2619375" cy="84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descr="Motability Col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608" t="14067"/>
          <a:stretch/>
        </p:blipFill>
        <p:spPr bwMode="auto">
          <a:xfrm>
            <a:off x="4019124" y="5160769"/>
            <a:ext cx="2952627" cy="16124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X:\My Documents\My Pictures\RRDE Logo\rrlogo.gif">
            <a:extLst>
              <a:ext uri="{FF2B5EF4-FFF2-40B4-BE49-F238E27FC236}">
                <a16:creationId xmlns:a16="http://schemas.microsoft.com/office/drawing/2014/main" id="{AB01C35D-E0E5-8ACA-ACA4-7C8F219C2C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0264" y="5645425"/>
            <a:ext cx="1323692" cy="7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ogo&#10;&#10;Description automatically generated">
            <a:extLst>
              <a:ext uri="{FF2B5EF4-FFF2-40B4-BE49-F238E27FC236}">
                <a16:creationId xmlns:a16="http://schemas.microsoft.com/office/drawing/2014/main" id="{F05B51C3-D9E2-2A7A-3518-DBE2A17F21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5988" y="124124"/>
            <a:ext cx="1190022" cy="1215892"/>
          </a:xfrm>
          <a:prstGeom prst="rect">
            <a:avLst/>
          </a:prstGeom>
        </p:spPr>
      </p:pic>
    </p:spTree>
    <p:extLst>
      <p:ext uri="{BB962C8B-B14F-4D97-AF65-F5344CB8AC3E}">
        <p14:creationId xmlns:p14="http://schemas.microsoft.com/office/powerpoint/2010/main" val="292788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36770" t="8435" r="6531" b="54801"/>
          <a:stretch>
            <a:fillRect/>
          </a:stretch>
        </p:blipFill>
        <p:spPr bwMode="auto">
          <a:xfrm>
            <a:off x="1524000" y="32406"/>
            <a:ext cx="3816424" cy="3498389"/>
          </a:xfrm>
          <a:prstGeom prst="rect">
            <a:avLst/>
          </a:prstGeom>
          <a:noFill/>
          <a:ln w="9525">
            <a:noFill/>
            <a:miter lim="800000"/>
            <a:headEnd/>
            <a:tailEnd/>
          </a:ln>
        </p:spPr>
      </p:pic>
      <p:sp>
        <p:nvSpPr>
          <p:cNvPr id="4" name="TextBox 3"/>
          <p:cNvSpPr txBox="1"/>
          <p:nvPr/>
        </p:nvSpPr>
        <p:spPr>
          <a:xfrm>
            <a:off x="5626100" y="404665"/>
            <a:ext cx="6070600" cy="1200329"/>
          </a:xfrm>
          <a:prstGeom prst="rect">
            <a:avLst/>
          </a:prstGeom>
          <a:noFill/>
        </p:spPr>
        <p:txBody>
          <a:bodyPr wrap="square" rtlCol="0">
            <a:spAutoFit/>
          </a:bodyPr>
          <a:lstStyle/>
          <a:p>
            <a:r>
              <a:rPr lang="en-GB" b="1" dirty="0">
                <a:solidFill>
                  <a:srgbClr val="C00000"/>
                </a:solidFill>
              </a:rPr>
              <a:t>Paul Hunt writes to Guardian September 20</a:t>
            </a:r>
            <a:r>
              <a:rPr lang="en-GB" b="1" baseline="30000" dirty="0">
                <a:solidFill>
                  <a:srgbClr val="C00000"/>
                </a:solidFill>
              </a:rPr>
              <a:t>th</a:t>
            </a:r>
            <a:r>
              <a:rPr lang="en-GB" b="1" dirty="0">
                <a:solidFill>
                  <a:srgbClr val="C00000"/>
                </a:solidFill>
              </a:rPr>
              <a:t> 1972. From this the Union of the Physically Impaired Against Segregation is Formed  (UPIAS) . The Social Model is invented.</a:t>
            </a:r>
          </a:p>
          <a:p>
            <a:endParaRPr lang="en-GB" dirty="0"/>
          </a:p>
        </p:txBody>
      </p:sp>
      <p:pic>
        <p:nvPicPr>
          <p:cNvPr id="6" name="Picture 2" descr="http://www.worldofinclusion.com/res/qca/Vic_Finklestein_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246" y="3462545"/>
            <a:ext cx="2304256" cy="3279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UT0025"/>
          <p:cNvPicPr>
            <a:picLocks noChangeAspect="1" noChangeArrowheads="1"/>
          </p:cNvPicPr>
          <p:nvPr/>
        </p:nvPicPr>
        <p:blipFill>
          <a:blip r:embed="rId4" cstate="print"/>
          <a:srcRect l="3679" t="7851" r="4134" b="8815"/>
          <a:stretch>
            <a:fillRect/>
          </a:stretch>
        </p:blipFill>
        <p:spPr bwMode="auto">
          <a:xfrm>
            <a:off x="5842000" y="1341884"/>
            <a:ext cx="4797282" cy="3065016"/>
          </a:xfrm>
          <a:prstGeom prst="rect">
            <a:avLst/>
          </a:prstGeom>
          <a:noFill/>
          <a:ln w="9525">
            <a:noFill/>
            <a:miter lim="800000"/>
            <a:headEnd/>
            <a:tailEnd/>
          </a:ln>
        </p:spPr>
      </p:pic>
      <p:sp>
        <p:nvSpPr>
          <p:cNvPr id="8" name="TextBox 7">
            <a:extLst>
              <a:ext uri="{FF2B5EF4-FFF2-40B4-BE49-F238E27FC236}">
                <a16:creationId xmlns:a16="http://schemas.microsoft.com/office/drawing/2014/main" id="{87ECEB60-2A00-BD70-DA76-7ED5C7579202}"/>
              </a:ext>
            </a:extLst>
          </p:cNvPr>
          <p:cNvSpPr txBox="1"/>
          <p:nvPr/>
        </p:nvSpPr>
        <p:spPr>
          <a:xfrm>
            <a:off x="4550735" y="4464735"/>
            <a:ext cx="6676065" cy="3416320"/>
          </a:xfrm>
          <a:prstGeom prst="rect">
            <a:avLst/>
          </a:prstGeom>
          <a:noFill/>
        </p:spPr>
        <p:txBody>
          <a:bodyPr wrap="square">
            <a:spAutoFit/>
          </a:bodyPr>
          <a:lstStyle/>
          <a:p>
            <a:r>
              <a:rPr lang="en-GB" sz="1800" b="1" dirty="0">
                <a:solidFill>
                  <a:srgbClr val="FF0000"/>
                </a:solidFill>
              </a:rPr>
              <a:t>By 1981  The British Council of Disabled People is formed and adopts distinction between impairments and disability</a:t>
            </a:r>
          </a:p>
          <a:p>
            <a:r>
              <a:rPr lang="en-GB" sz="1800" b="1" dirty="0"/>
              <a:t>“Impairment is the functional limitation within the individual caused by physical, mental or sensory impairment.</a:t>
            </a:r>
          </a:p>
          <a:p>
            <a:endParaRPr lang="en-GB" sz="1800" b="1" dirty="0"/>
          </a:p>
          <a:p>
            <a:r>
              <a:rPr lang="en-GB" sz="1800" b="1" dirty="0"/>
              <a:t>Disability is the loss or limitation of opportunities to take part in the normal life of the community on an equal level with others due to physical and social barriers” .</a:t>
            </a:r>
          </a:p>
          <a:p>
            <a:endParaRPr lang="en-GB" b="1" dirty="0">
              <a:solidFill>
                <a:srgbClr val="FF0000"/>
              </a:solidFill>
            </a:endParaRPr>
          </a:p>
          <a:p>
            <a:endParaRPr lang="en-GB" sz="1800" b="1" dirty="0">
              <a:solidFill>
                <a:srgbClr val="FF0000"/>
              </a:solidFill>
            </a:endParaRPr>
          </a:p>
          <a:p>
            <a:endParaRPr lang="en-GB" b="1" dirty="0">
              <a:solidFill>
                <a:srgbClr val="FF0000"/>
              </a:solidFill>
            </a:endParaRPr>
          </a:p>
          <a:p>
            <a:endParaRPr lang="en-GB" sz="1800" b="1" dirty="0">
              <a:solidFill>
                <a:srgbClr val="FF0000"/>
              </a:solidFill>
            </a:endParaRPr>
          </a:p>
        </p:txBody>
      </p:sp>
      <p:pic>
        <p:nvPicPr>
          <p:cNvPr id="10" name="Picture 1" descr="X:\My Documents\My Pictures\RRDE Logo\rrlogo.gif">
            <a:extLst>
              <a:ext uri="{FF2B5EF4-FFF2-40B4-BE49-F238E27FC236}">
                <a16:creationId xmlns:a16="http://schemas.microsoft.com/office/drawing/2014/main" id="{1D73E8C3-7737-5117-85A1-313FDC609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80" y="5590281"/>
            <a:ext cx="1365636" cy="8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go&#10;&#10;Description automatically generated">
            <a:extLst>
              <a:ext uri="{FF2B5EF4-FFF2-40B4-BE49-F238E27FC236}">
                <a16:creationId xmlns:a16="http://schemas.microsoft.com/office/drawing/2014/main" id="{0689EF98-F0BC-9A40-42B4-7D2798C961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68" y="113964"/>
            <a:ext cx="1190022" cy="1215892"/>
          </a:xfrm>
          <a:prstGeom prst="rect">
            <a:avLst/>
          </a:prstGeom>
        </p:spPr>
      </p:pic>
    </p:spTree>
    <p:extLst>
      <p:ext uri="{BB962C8B-B14F-4D97-AF65-F5344CB8AC3E}">
        <p14:creationId xmlns:p14="http://schemas.microsoft.com/office/powerpoint/2010/main" val="380707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1584" y="1997840"/>
            <a:ext cx="7632848" cy="3323987"/>
          </a:xfrm>
          <a:prstGeom prst="rect">
            <a:avLst/>
          </a:prstGeom>
        </p:spPr>
        <p:txBody>
          <a:bodyPr wrap="square">
            <a:spAutoFit/>
          </a:bodyPr>
          <a:lstStyle/>
          <a:p>
            <a:r>
              <a:rPr lang="en-GB" sz="2400" b="1" dirty="0"/>
              <a:t> </a:t>
            </a:r>
          </a:p>
          <a:p>
            <a:r>
              <a:rPr lang="en-GB" sz="2400" b="1" dirty="0"/>
              <a:t>“Impairment is the functional limitation within the individual caused by physical, mental or sensory impairment.</a:t>
            </a:r>
          </a:p>
          <a:p>
            <a:endParaRPr lang="en-GB" sz="2400" b="1" dirty="0"/>
          </a:p>
          <a:p>
            <a:r>
              <a:rPr lang="en-GB" sz="2400" b="1" dirty="0"/>
              <a:t>Disability is the loss or limitation of opportunities to take part in the normal life of the community on an equal level with others due to physical and social barriers” .</a:t>
            </a:r>
          </a:p>
          <a:p>
            <a:endParaRPr lang="en-GB" dirty="0"/>
          </a:p>
        </p:txBody>
      </p:sp>
      <p:sp>
        <p:nvSpPr>
          <p:cNvPr id="4" name="TextBox 3"/>
          <p:cNvSpPr txBox="1"/>
          <p:nvPr/>
        </p:nvSpPr>
        <p:spPr>
          <a:xfrm>
            <a:off x="1919536" y="548681"/>
            <a:ext cx="8064896" cy="1384995"/>
          </a:xfrm>
          <a:prstGeom prst="rect">
            <a:avLst/>
          </a:prstGeom>
          <a:noFill/>
        </p:spPr>
        <p:txBody>
          <a:bodyPr wrap="square" rtlCol="0">
            <a:spAutoFit/>
          </a:bodyPr>
          <a:lstStyle/>
          <a:p>
            <a:r>
              <a:rPr lang="en-GB" sz="2800" b="1" dirty="0">
                <a:solidFill>
                  <a:srgbClr val="FF0000"/>
                </a:solidFill>
              </a:rPr>
              <a:t>By 1981  The British Council of Disabled People is formed and Adopts distinction between impairments and disability</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28690"/>
            <a:ext cx="41148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Logo&#10;&#10;Description automatically generated">
            <a:extLst>
              <a:ext uri="{FF2B5EF4-FFF2-40B4-BE49-F238E27FC236}">
                <a16:creationId xmlns:a16="http://schemas.microsoft.com/office/drawing/2014/main" id="{312C7C81-C0B4-D52A-B166-83B30D85F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5988" y="124124"/>
            <a:ext cx="1190022" cy="1215892"/>
          </a:xfrm>
          <a:prstGeom prst="rect">
            <a:avLst/>
          </a:prstGeom>
        </p:spPr>
      </p:pic>
      <p:pic>
        <p:nvPicPr>
          <p:cNvPr id="7" name="Picture 1" descr="X:\My Documents\My Pictures\RRDE Logo\rrlogo.gif">
            <a:extLst>
              <a:ext uri="{FF2B5EF4-FFF2-40B4-BE49-F238E27FC236}">
                <a16:creationId xmlns:a16="http://schemas.microsoft.com/office/drawing/2014/main" id="{7D784ADD-6FEA-D19A-27C6-622CB2B7D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480" y="5641081"/>
            <a:ext cx="1365636" cy="8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36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981200" y="274638"/>
            <a:ext cx="8229600" cy="922114"/>
          </a:xfrm>
        </p:spPr>
        <p:txBody>
          <a:bodyPr/>
          <a:lstStyle/>
          <a:p>
            <a:pPr eaLnBrk="1" hangingPunct="1"/>
            <a:r>
              <a:rPr lang="en-GB" sz="3600" dirty="0">
                <a:solidFill>
                  <a:srgbClr val="FF0000"/>
                </a:solidFill>
                <a:latin typeface="Arial" charset="0"/>
                <a:cs typeface="Arial" charset="0"/>
              </a:rPr>
              <a:t>Social Model 1970s/1980s</a:t>
            </a:r>
          </a:p>
        </p:txBody>
      </p:sp>
      <p:pic>
        <p:nvPicPr>
          <p:cNvPr id="3075" name="Picture 3" descr="C:\My Pictures\social01-barriers.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268414"/>
            <a:ext cx="3810774" cy="4824883"/>
          </a:xfrm>
          <a:noFill/>
        </p:spPr>
      </p:pic>
      <p:sp>
        <p:nvSpPr>
          <p:cNvPr id="3076" name="Content Placeholder 8"/>
          <p:cNvSpPr>
            <a:spLocks noGrp="1"/>
          </p:cNvSpPr>
          <p:nvPr>
            <p:ph sz="half" idx="2"/>
          </p:nvPr>
        </p:nvSpPr>
        <p:spPr>
          <a:xfrm>
            <a:off x="6172200" y="1196976"/>
            <a:ext cx="4171950" cy="5256213"/>
          </a:xfrm>
        </p:spPr>
        <p:txBody>
          <a:bodyPr/>
          <a:lstStyle/>
          <a:p>
            <a:pPr eaLnBrk="1" hangingPunct="1">
              <a:buFont typeface="Arial" charset="0"/>
              <a:buNone/>
            </a:pPr>
            <a:r>
              <a:rPr lang="en-GB" b="1">
                <a:solidFill>
                  <a:srgbClr val="002060"/>
                </a:solidFill>
                <a:latin typeface="Arial" charset="0"/>
                <a:cs typeface="Arial" charset="0"/>
              </a:rPr>
              <a:t>Those with impairments disabled by society’s attitudes and barriers</a:t>
            </a:r>
          </a:p>
          <a:p>
            <a:pPr eaLnBrk="1" hangingPunct="1">
              <a:buFont typeface="Arial" charset="0"/>
              <a:buNone/>
            </a:pPr>
            <a:r>
              <a:rPr lang="en-GB" sz="2400" b="1">
                <a:latin typeface="Arial" charset="0"/>
                <a:cs typeface="Arial" charset="0"/>
              </a:rPr>
              <a:t>roots</a:t>
            </a:r>
            <a:r>
              <a:rPr lang="en-GB" sz="2400">
                <a:latin typeface="Arial" charset="0"/>
                <a:cs typeface="Arial" charset="0"/>
              </a:rPr>
              <a:t>: disabled activists and academics</a:t>
            </a:r>
          </a:p>
          <a:p>
            <a:pPr eaLnBrk="1" hangingPunct="1">
              <a:buFont typeface="Arial" charset="0"/>
              <a:buNone/>
            </a:pPr>
            <a:r>
              <a:rPr lang="en-GB" sz="2400" b="1">
                <a:latin typeface="Arial" charset="0"/>
                <a:cs typeface="Arial" charset="0"/>
              </a:rPr>
              <a:t>Problem: </a:t>
            </a:r>
            <a:r>
              <a:rPr lang="en-GB" sz="2400">
                <a:latin typeface="Arial" charset="0"/>
                <a:cs typeface="Arial" charset="0"/>
              </a:rPr>
              <a:t>social and attitudinal</a:t>
            </a:r>
            <a:r>
              <a:rPr lang="en-GB" sz="2400" b="1">
                <a:latin typeface="Arial" charset="0"/>
                <a:cs typeface="Arial" charset="0"/>
              </a:rPr>
              <a:t> </a:t>
            </a:r>
            <a:r>
              <a:rPr lang="en-GB" sz="2400">
                <a:latin typeface="Arial" charset="0"/>
                <a:cs typeface="Arial" charset="0"/>
              </a:rPr>
              <a:t>barriers, capitalism/corporatism</a:t>
            </a:r>
          </a:p>
          <a:p>
            <a:pPr eaLnBrk="1" hangingPunct="1">
              <a:buFont typeface="Arial" charset="0"/>
              <a:buNone/>
            </a:pPr>
            <a:r>
              <a:rPr lang="en-GB" sz="2400" b="1">
                <a:latin typeface="Arial" charset="0"/>
                <a:cs typeface="Arial" charset="0"/>
              </a:rPr>
              <a:t>Solution: </a:t>
            </a:r>
            <a:r>
              <a:rPr lang="en-GB" sz="2400">
                <a:latin typeface="Arial" charset="0"/>
                <a:cs typeface="Arial" charset="0"/>
              </a:rPr>
              <a:t>activism, policy change, independent user-led organisations active in leading challenges</a:t>
            </a:r>
          </a:p>
          <a:p>
            <a:pPr eaLnBrk="1" hangingPunct="1"/>
            <a:endParaRPr lang="en-GB"/>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28690"/>
            <a:ext cx="41148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descr="X:\My Documents\My Pictures\RRDE Logo\rrlogo.gif">
            <a:extLst>
              <a:ext uri="{FF2B5EF4-FFF2-40B4-BE49-F238E27FC236}">
                <a16:creationId xmlns:a16="http://schemas.microsoft.com/office/drawing/2014/main" id="{BCE3E738-9CB5-434F-04A7-A51B3EE5B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971" y="5825808"/>
            <a:ext cx="1365636" cy="8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10;&#10;Description automatically generated">
            <a:extLst>
              <a:ext uri="{FF2B5EF4-FFF2-40B4-BE49-F238E27FC236}">
                <a16:creationId xmlns:a16="http://schemas.microsoft.com/office/drawing/2014/main" id="{5C01E921-18F9-D943-1D2A-DDA492B3FD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5988" y="124124"/>
            <a:ext cx="1190022" cy="1215892"/>
          </a:xfrm>
          <a:prstGeom prst="rect">
            <a:avLst/>
          </a:prstGeom>
        </p:spPr>
      </p:pic>
    </p:spTree>
    <p:extLst>
      <p:ext uri="{BB962C8B-B14F-4D97-AF65-F5344CB8AC3E}">
        <p14:creationId xmlns:p14="http://schemas.microsoft.com/office/powerpoint/2010/main" val="2724459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DOCUME~1\dee\LOCALS~1\Temp\~AUT0104.bmp">
            <a:extLst>
              <a:ext uri="{FF2B5EF4-FFF2-40B4-BE49-F238E27FC236}">
                <a16:creationId xmlns:a16="http://schemas.microsoft.com/office/drawing/2014/main" id="{13FC592A-E71D-4370-B432-270A1FB4A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455613"/>
            <a:ext cx="48006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C:\DOCUME~1\dee\LOCALS~1\Temp\~AUT0025.bmp">
            <a:extLst>
              <a:ext uri="{FF2B5EF4-FFF2-40B4-BE49-F238E27FC236}">
                <a16:creationId xmlns:a16="http://schemas.microsoft.com/office/drawing/2014/main" id="{C9B4EA30-1764-461A-BA65-FE8514403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0"/>
            <a:ext cx="39243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WordArt 4">
            <a:extLst>
              <a:ext uri="{FF2B5EF4-FFF2-40B4-BE49-F238E27FC236}">
                <a16:creationId xmlns:a16="http://schemas.microsoft.com/office/drawing/2014/main" id="{1B0421E1-B7E7-4E69-8310-2005735A61D9}"/>
              </a:ext>
            </a:extLst>
          </p:cNvPr>
          <p:cNvSpPr>
            <a:spLocks noChangeArrowheads="1" noChangeShapeType="1"/>
          </p:cNvSpPr>
          <p:nvPr/>
        </p:nvSpPr>
        <p:spPr bwMode="auto">
          <a:xfrm>
            <a:off x="2514601" y="3200401"/>
            <a:ext cx="7610475" cy="874713"/>
          </a:xfrm>
          <a:prstGeom prst="rect">
            <a:avLst/>
          </a:prstGeom>
        </p:spPr>
        <p:txBody>
          <a:bodyPr wrap="none" fromWordArt="1">
            <a:prstTxWarp prst="textCascadeUp">
              <a:avLst>
                <a:gd name="adj" fmla="val 28569"/>
              </a:avLst>
            </a:prstTxWarp>
            <a:scene3d>
              <a:camera prst="legacyPerspectiveFront">
                <a:rot lat="20519992" lon="1080000" rev="0"/>
              </a:camera>
              <a:lightRig rig="legacyHarsh2" dir="b"/>
            </a:scene3d>
            <a:sp3d extrusionH="430200" prstMaterial="legacyMatte">
              <a:extrusionClr>
                <a:srgbClr val="FF6600"/>
              </a:extrusionClr>
              <a:contourClr>
                <a:srgbClr val="FFE701"/>
              </a:contourClr>
            </a:sp3d>
          </a:bodyPr>
          <a:lstStyle/>
          <a:p>
            <a:pPr algn="ctr"/>
            <a:r>
              <a:rPr lang="en-GB" sz="3600" kern="10">
                <a:ln w="9525">
                  <a:round/>
                  <a:headEnd/>
                  <a:tailEnd/>
                </a:ln>
                <a:gradFill rotWithShape="1">
                  <a:gsLst>
                    <a:gs pos="0">
                      <a:srgbClr val="FFE701"/>
                    </a:gs>
                    <a:gs pos="100000">
                      <a:srgbClr val="FE3E02"/>
                    </a:gs>
                  </a:gsLst>
                  <a:lin ang="5400000" scaled="1"/>
                </a:gradFill>
                <a:latin typeface="Impact" panose="020B0806030902050204" pitchFamily="34" charset="0"/>
              </a:rPr>
              <a:t>Disabled People Organise and Fight Back</a:t>
            </a:r>
          </a:p>
        </p:txBody>
      </p:sp>
      <p:pic>
        <p:nvPicPr>
          <p:cNvPr id="62469" name="Picture 5" descr="C:\DOCUME~1\dee\LOCALS~1\Temp\~AUT0053.bmp">
            <a:extLst>
              <a:ext uri="{FF2B5EF4-FFF2-40B4-BE49-F238E27FC236}">
                <a16:creationId xmlns:a16="http://schemas.microsoft.com/office/drawing/2014/main" id="{05D81DB0-0304-4433-80BC-D436B13F0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240214"/>
            <a:ext cx="44196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a:extLst>
              <a:ext uri="{FF2B5EF4-FFF2-40B4-BE49-F238E27FC236}">
                <a16:creationId xmlns:a16="http://schemas.microsoft.com/office/drawing/2014/main" id="{7EE5D2ED-FB59-4022-B904-0373D09D4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4988" y="3886201"/>
            <a:ext cx="2513012"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descr="C:\DOCUME~1\dee\LOCALS~1\Temp\~AUT0075.bmp">
            <a:extLst>
              <a:ext uri="{FF2B5EF4-FFF2-40B4-BE49-F238E27FC236}">
                <a16:creationId xmlns:a16="http://schemas.microsoft.com/office/drawing/2014/main" id="{1FB0A230-859E-44B9-8BC3-6A30D05907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191000"/>
            <a:ext cx="24003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 Box 9">
            <a:extLst>
              <a:ext uri="{FF2B5EF4-FFF2-40B4-BE49-F238E27FC236}">
                <a16:creationId xmlns:a16="http://schemas.microsoft.com/office/drawing/2014/main" id="{A2AF02A3-FA1C-449D-9452-AC1760E58788}"/>
              </a:ext>
            </a:extLst>
          </p:cNvPr>
          <p:cNvSpPr txBox="1">
            <a:spLocks noChangeArrowheads="1"/>
          </p:cNvSpPr>
          <p:nvPr/>
        </p:nvSpPr>
        <p:spPr bwMode="auto">
          <a:xfrm>
            <a:off x="6248400" y="2438400"/>
            <a:ext cx="2514600" cy="5715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latin typeface="Lucida Sans Unicode" panose="020B0602030504020204" pitchFamily="34" charset="0"/>
              </a:rPr>
              <a:t>British Council  Disabled People  1972</a:t>
            </a:r>
          </a:p>
        </p:txBody>
      </p:sp>
      <p:sp>
        <p:nvSpPr>
          <p:cNvPr id="62473" name="Text Box 10">
            <a:extLst>
              <a:ext uri="{FF2B5EF4-FFF2-40B4-BE49-F238E27FC236}">
                <a16:creationId xmlns:a16="http://schemas.microsoft.com/office/drawing/2014/main" id="{04BCA7AB-94D3-490D-ACF2-22E9131932B6}"/>
              </a:ext>
            </a:extLst>
          </p:cNvPr>
          <p:cNvSpPr txBox="1">
            <a:spLocks noChangeArrowheads="1"/>
          </p:cNvSpPr>
          <p:nvPr/>
        </p:nvSpPr>
        <p:spPr bwMode="auto">
          <a:xfrm>
            <a:off x="1524000" y="5943600"/>
            <a:ext cx="2362200" cy="9144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latin typeface="Lucida Sans Unicode" panose="020B0602030504020204" pitchFamily="34" charset="0"/>
              </a:rPr>
              <a:t>People First- People with learning Difficulties 1984</a:t>
            </a:r>
          </a:p>
        </p:txBody>
      </p:sp>
      <p:sp>
        <p:nvSpPr>
          <p:cNvPr id="62474" name="Text Box 11">
            <a:extLst>
              <a:ext uri="{FF2B5EF4-FFF2-40B4-BE49-F238E27FC236}">
                <a16:creationId xmlns:a16="http://schemas.microsoft.com/office/drawing/2014/main" id="{DB51EE5C-E33A-4259-9690-9E71F8580409}"/>
              </a:ext>
            </a:extLst>
          </p:cNvPr>
          <p:cNvSpPr txBox="1">
            <a:spLocks noChangeArrowheads="1"/>
          </p:cNvSpPr>
          <p:nvPr/>
        </p:nvSpPr>
        <p:spPr bwMode="auto">
          <a:xfrm>
            <a:off x="1524000" y="0"/>
            <a:ext cx="5029200" cy="838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1920, 1933, 1947 Demonstration for the Right to Work and for decent wages and conditions for Blind Workers</a:t>
            </a:r>
          </a:p>
        </p:txBody>
      </p:sp>
      <p:pic>
        <p:nvPicPr>
          <p:cNvPr id="11" name="Picture 10" descr="Logo&#10;&#10;Description automatically generated">
            <a:extLst>
              <a:ext uri="{FF2B5EF4-FFF2-40B4-BE49-F238E27FC236}">
                <a16:creationId xmlns:a16="http://schemas.microsoft.com/office/drawing/2014/main" id="{60B61C6E-8361-96FF-201C-D8492ECA9D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988" y="124124"/>
            <a:ext cx="1190022" cy="1215892"/>
          </a:xfrm>
          <a:prstGeom prst="rect">
            <a:avLst/>
          </a:prstGeom>
        </p:spPr>
      </p:pic>
      <p:pic>
        <p:nvPicPr>
          <p:cNvPr id="12" name="Picture 1" descr="X:\My Documents\My Pictures\RRDE Logo\rrlogo.gif">
            <a:extLst>
              <a:ext uri="{FF2B5EF4-FFF2-40B4-BE49-F238E27FC236}">
                <a16:creationId xmlns:a16="http://schemas.microsoft.com/office/drawing/2014/main" id="{BBDBAE74-BB41-9120-D1A2-1D84EB2A18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8640" y="5752841"/>
            <a:ext cx="1365636" cy="8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147248" cy="706090"/>
          </a:xfrm>
        </p:spPr>
        <p:txBody>
          <a:bodyPr>
            <a:normAutofit/>
          </a:bodyPr>
          <a:lstStyle/>
          <a:p>
            <a:r>
              <a:rPr lang="en-GB" b="1" dirty="0">
                <a:solidFill>
                  <a:srgbClr val="FF0000"/>
                </a:solidFill>
              </a:rPr>
              <a:t>Impacts</a:t>
            </a:r>
            <a:r>
              <a:rPr lang="en-GB" dirty="0"/>
              <a:t> </a:t>
            </a:r>
          </a:p>
        </p:txBody>
      </p:sp>
      <p:sp>
        <p:nvSpPr>
          <p:cNvPr id="3" name="Content Placeholder 2"/>
          <p:cNvSpPr>
            <a:spLocks noGrp="1"/>
          </p:cNvSpPr>
          <p:nvPr>
            <p:ph idx="1"/>
          </p:nvPr>
        </p:nvSpPr>
        <p:spPr>
          <a:xfrm>
            <a:off x="2063552" y="980728"/>
            <a:ext cx="4536504" cy="5688632"/>
          </a:xfrm>
        </p:spPr>
        <p:txBody>
          <a:bodyPr>
            <a:normAutofit fontScale="85000" lnSpcReduction="20000"/>
          </a:bodyPr>
          <a:lstStyle/>
          <a:p>
            <a:r>
              <a:rPr lang="en-GB" dirty="0"/>
              <a:t>BCODP formed 1980</a:t>
            </a:r>
          </a:p>
          <a:p>
            <a:r>
              <a:rPr lang="en-GB" dirty="0"/>
              <a:t>Disabled People International adopt 1981</a:t>
            </a:r>
          </a:p>
          <a:p>
            <a:r>
              <a:rPr lang="en-GB" dirty="0"/>
              <a:t>Disability Living Allowance</a:t>
            </a:r>
          </a:p>
          <a:p>
            <a:r>
              <a:rPr lang="en-GB" dirty="0"/>
              <a:t>Motability</a:t>
            </a:r>
          </a:p>
          <a:p>
            <a:r>
              <a:rPr lang="en-GB" dirty="0"/>
              <a:t>Independent Living Fund</a:t>
            </a:r>
          </a:p>
          <a:p>
            <a:r>
              <a:rPr lang="en-GB" dirty="0"/>
              <a:t>Disability Discrimination Act 1995 ( passed on 17</a:t>
            </a:r>
            <a:r>
              <a:rPr lang="en-GB" baseline="30000" dirty="0"/>
              <a:t>th</a:t>
            </a:r>
            <a:r>
              <a:rPr lang="en-GB" dirty="0"/>
              <a:t> attempt)</a:t>
            </a:r>
          </a:p>
          <a:p>
            <a:r>
              <a:rPr lang="en-GB" dirty="0"/>
              <a:t>Section M Building Regulations</a:t>
            </a:r>
          </a:p>
          <a:p>
            <a:r>
              <a:rPr lang="en-GB" dirty="0"/>
              <a:t>SEN and Disability Act 2001</a:t>
            </a:r>
          </a:p>
          <a:p>
            <a:r>
              <a:rPr lang="en-GB" dirty="0"/>
              <a:t>Disability Amendment Act 2005</a:t>
            </a:r>
          </a:p>
          <a:p>
            <a:r>
              <a:rPr lang="en-GB" dirty="0"/>
              <a:t>Life Chances Report Equality 2025</a:t>
            </a:r>
          </a:p>
          <a:p>
            <a:r>
              <a:rPr lang="en-GB" dirty="0"/>
              <a:t>Equalities Act 2010 </a:t>
            </a:r>
          </a:p>
          <a:p>
            <a:r>
              <a:rPr lang="en-GB" dirty="0"/>
              <a:t>UN CRPD</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489" y="620688"/>
            <a:ext cx="3382963"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431" y="2804174"/>
            <a:ext cx="3387077" cy="173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674" y="4548614"/>
            <a:ext cx="350520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60" y="6191250"/>
            <a:ext cx="710184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Logo&#10;&#10;Description automatically generated">
            <a:extLst>
              <a:ext uri="{FF2B5EF4-FFF2-40B4-BE49-F238E27FC236}">
                <a16:creationId xmlns:a16="http://schemas.microsoft.com/office/drawing/2014/main" id="{53A3A44E-51B3-9E2E-6F48-1D3E950C2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988" y="124124"/>
            <a:ext cx="1190022" cy="1215892"/>
          </a:xfrm>
          <a:prstGeom prst="rect">
            <a:avLst/>
          </a:prstGeom>
        </p:spPr>
      </p:pic>
      <p:pic>
        <p:nvPicPr>
          <p:cNvPr id="10" name="Picture 1" descr="X:\My Documents\My Pictures\RRDE Logo\rrlogo.gif">
            <a:extLst>
              <a:ext uri="{FF2B5EF4-FFF2-40B4-BE49-F238E27FC236}">
                <a16:creationId xmlns:a16="http://schemas.microsoft.com/office/drawing/2014/main" id="{C22F661D-28DC-166C-9CE6-A44CE32003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27360" y="5590281"/>
            <a:ext cx="1365636" cy="8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529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30">
            <a:extLst>
              <a:ext uri="{FF2B5EF4-FFF2-40B4-BE49-F238E27FC236}">
                <a16:creationId xmlns:a16="http://schemas.microsoft.com/office/drawing/2014/main" id="{5C428530-65D1-55EB-CE86-E6335F04B8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8087" y="679450"/>
            <a:ext cx="9775825" cy="5499100"/>
          </a:xfrm>
          <a:prstGeom prst="rect">
            <a:avLst/>
          </a:prstGeom>
        </p:spPr>
      </p:pic>
      <p:pic>
        <p:nvPicPr>
          <p:cNvPr id="3" name="Picture 2" descr="Logo&#10;&#10;Description automatically generated">
            <a:extLst>
              <a:ext uri="{FF2B5EF4-FFF2-40B4-BE49-F238E27FC236}">
                <a16:creationId xmlns:a16="http://schemas.microsoft.com/office/drawing/2014/main" id="{113CC0C8-0F21-85F2-C44E-82DDD65CD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399" y="199119"/>
            <a:ext cx="1308278" cy="1336719"/>
          </a:xfrm>
          <a:prstGeom prst="rect">
            <a:avLst/>
          </a:prstGeom>
        </p:spPr>
      </p:pic>
      <p:pic>
        <p:nvPicPr>
          <p:cNvPr id="4" name="Picture 3" descr="rrlogo">
            <a:extLst>
              <a:ext uri="{FF2B5EF4-FFF2-40B4-BE49-F238E27FC236}">
                <a16:creationId xmlns:a16="http://schemas.microsoft.com/office/drawing/2014/main" id="{7144F637-1B26-95FE-1025-164D4C4D3D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8568" y="5035609"/>
            <a:ext cx="1554480" cy="1018540"/>
          </a:xfrm>
          <a:prstGeom prst="rect">
            <a:avLst/>
          </a:prstGeom>
          <a:noFill/>
        </p:spPr>
      </p:pic>
    </p:spTree>
    <p:extLst>
      <p:ext uri="{BB962C8B-B14F-4D97-AF65-F5344CB8AC3E}">
        <p14:creationId xmlns:p14="http://schemas.microsoft.com/office/powerpoint/2010/main" val="260068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94A7A-9804-4C60-B54E-2C462324F27B}"/>
              </a:ext>
            </a:extLst>
          </p:cNvPr>
          <p:cNvSpPr>
            <a:spLocks noGrp="1"/>
          </p:cNvSpPr>
          <p:nvPr>
            <p:ph type="title"/>
          </p:nvPr>
        </p:nvSpPr>
        <p:spPr>
          <a:xfrm>
            <a:off x="839788" y="365126"/>
            <a:ext cx="10515600" cy="1032160"/>
          </a:xfrm>
        </p:spPr>
        <p:txBody>
          <a:bodyPr/>
          <a:lstStyle/>
          <a:p>
            <a:r>
              <a:rPr lang="en-GB" b="1" dirty="0">
                <a:solidFill>
                  <a:srgbClr val="FF0000"/>
                </a:solidFill>
              </a:rPr>
              <a:t>Ancient India</a:t>
            </a:r>
          </a:p>
        </p:txBody>
      </p:sp>
      <p:sp>
        <p:nvSpPr>
          <p:cNvPr id="6" name="Text Placeholder 5">
            <a:extLst>
              <a:ext uri="{FF2B5EF4-FFF2-40B4-BE49-F238E27FC236}">
                <a16:creationId xmlns:a16="http://schemas.microsoft.com/office/drawing/2014/main" id="{E51F4906-8292-45A6-B2AB-80328097C4CE}"/>
              </a:ext>
            </a:extLst>
          </p:cNvPr>
          <p:cNvSpPr>
            <a:spLocks noGrp="1"/>
          </p:cNvSpPr>
          <p:nvPr>
            <p:ph type="body" idx="1"/>
          </p:nvPr>
        </p:nvSpPr>
        <p:spPr>
          <a:xfrm>
            <a:off x="268357" y="1113183"/>
            <a:ext cx="5636751" cy="1759226"/>
          </a:xfrm>
        </p:spPr>
        <p:txBody>
          <a:bodyPr>
            <a:noAutofit/>
          </a:bodyPr>
          <a:lstStyle/>
          <a:p>
            <a:r>
              <a:rPr lang="en-GB" sz="1800" i="0" u="none" strike="noStrike" baseline="0" dirty="0">
                <a:solidFill>
                  <a:srgbClr val="000000"/>
                </a:solidFill>
                <a:latin typeface="Tahoma" panose="020B0604030504040204" pitchFamily="34" charset="0"/>
              </a:rPr>
              <a:t>Queen </a:t>
            </a:r>
            <a:r>
              <a:rPr lang="en-GB" sz="1800" i="0" u="none" strike="noStrike" baseline="0" dirty="0" err="1">
                <a:solidFill>
                  <a:srgbClr val="000000"/>
                </a:solidFill>
                <a:latin typeface="Tahoma" panose="020B0604030504040204" pitchFamily="34" charset="0"/>
              </a:rPr>
              <a:t>Vishpala</a:t>
            </a:r>
            <a:r>
              <a:rPr lang="en-GB" sz="1800" i="0" u="none" strike="noStrike" baseline="0" dirty="0">
                <a:solidFill>
                  <a:srgbClr val="000000"/>
                </a:solidFill>
                <a:latin typeface="Tahoma" panose="020B0604030504040204" pitchFamily="34" charset="0"/>
              </a:rPr>
              <a:t>. 3500 BC  in India  </a:t>
            </a:r>
            <a:r>
              <a:rPr lang="en-GB" sz="1800" b="0" i="0" u="none" strike="noStrike" baseline="0" dirty="0">
                <a:solidFill>
                  <a:srgbClr val="000000"/>
                </a:solidFill>
                <a:latin typeface="Tahoma" panose="020B0604030504040204" pitchFamily="34" charset="0"/>
              </a:rPr>
              <a:t>Ancient Poem Rig-Veda which describes the life of the disabled warrior Queen </a:t>
            </a:r>
            <a:r>
              <a:rPr lang="en-GB" sz="1800" b="0" i="0" u="none" strike="noStrike" baseline="0" dirty="0" err="1">
                <a:solidFill>
                  <a:srgbClr val="000000"/>
                </a:solidFill>
                <a:latin typeface="Tahoma" panose="020B0604030504040204" pitchFamily="34" charset="0"/>
              </a:rPr>
              <a:t>Vishpala</a:t>
            </a:r>
            <a:r>
              <a:rPr lang="en-GB" sz="1800" b="0" i="0" u="none" strike="noStrike" baseline="0" dirty="0">
                <a:solidFill>
                  <a:srgbClr val="000000"/>
                </a:solidFill>
                <a:latin typeface="Tahoma" panose="020B0604030504040204" pitchFamily="34" charset="0"/>
              </a:rPr>
              <a:t>. </a:t>
            </a:r>
          </a:p>
          <a:p>
            <a:r>
              <a:rPr lang="en-GB" sz="1800" b="0" i="0" u="none" strike="noStrike" baseline="0" dirty="0">
                <a:solidFill>
                  <a:srgbClr val="000000"/>
                </a:solidFill>
                <a:latin typeface="Tahoma" panose="020B0604030504040204" pitchFamily="34" charset="0"/>
              </a:rPr>
              <a:t>She had lost a leg during a fierce battle and was fitted with an iron prothesis which enabled her to return to the battlefield and “achieve much glory”. </a:t>
            </a:r>
            <a:endParaRPr lang="en-GB" sz="1800" dirty="0"/>
          </a:p>
        </p:txBody>
      </p:sp>
      <p:pic>
        <p:nvPicPr>
          <p:cNvPr id="11" name="Content Placeholder 10">
            <a:extLst>
              <a:ext uri="{FF2B5EF4-FFF2-40B4-BE49-F238E27FC236}">
                <a16:creationId xmlns:a16="http://schemas.microsoft.com/office/drawing/2014/main" id="{F5482667-03D9-4139-9228-8ED0057DF75B}"/>
              </a:ext>
            </a:extLst>
          </p:cNvPr>
          <p:cNvPicPr>
            <a:picLocks noGrp="1" noChangeAspect="1"/>
          </p:cNvPicPr>
          <p:nvPr>
            <p:ph sz="half" idx="2"/>
          </p:nvPr>
        </p:nvPicPr>
        <p:blipFill>
          <a:blip r:embed="rId2"/>
          <a:stretch>
            <a:fillRect/>
          </a:stretch>
        </p:blipFill>
        <p:spPr>
          <a:xfrm>
            <a:off x="1202076" y="2887321"/>
            <a:ext cx="3091627" cy="3939676"/>
          </a:xfrm>
        </p:spPr>
      </p:pic>
      <p:sp>
        <p:nvSpPr>
          <p:cNvPr id="8" name="Text Placeholder 7">
            <a:extLst>
              <a:ext uri="{FF2B5EF4-FFF2-40B4-BE49-F238E27FC236}">
                <a16:creationId xmlns:a16="http://schemas.microsoft.com/office/drawing/2014/main" id="{B04BD0CD-7BBB-41D4-9F7B-87761208B86A}"/>
              </a:ext>
            </a:extLst>
          </p:cNvPr>
          <p:cNvSpPr>
            <a:spLocks noGrp="1"/>
          </p:cNvSpPr>
          <p:nvPr>
            <p:ph type="body" sz="quarter" idx="3"/>
          </p:nvPr>
        </p:nvSpPr>
        <p:spPr>
          <a:xfrm>
            <a:off x="5923722" y="974035"/>
            <a:ext cx="4353339" cy="1233090"/>
          </a:xfrm>
        </p:spPr>
        <p:txBody>
          <a:bodyPr>
            <a:noAutofit/>
          </a:bodyPr>
          <a:lstStyle/>
          <a:p>
            <a:r>
              <a:rPr lang="en-GB" dirty="0"/>
              <a:t>Aṣṭāvakra, born with multiple physical impairments, grows up to be a celebrated Hindu sage. </a:t>
            </a:r>
          </a:p>
        </p:txBody>
      </p:sp>
      <p:pic>
        <p:nvPicPr>
          <p:cNvPr id="2050" name="Picture 2">
            <a:extLst>
              <a:ext uri="{FF2B5EF4-FFF2-40B4-BE49-F238E27FC236}">
                <a16:creationId xmlns:a16="http://schemas.microsoft.com/office/drawing/2014/main" id="{46B088E8-4D84-49D3-BD51-7869DEA481A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952131" y="2836623"/>
            <a:ext cx="3162051" cy="4021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7D3ECE0F-BF3A-24FD-2F84-133D892F0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5118" y="2837506"/>
            <a:ext cx="1308278" cy="1336719"/>
          </a:xfrm>
          <a:prstGeom prst="rect">
            <a:avLst/>
          </a:prstGeom>
        </p:spPr>
      </p:pic>
      <p:pic>
        <p:nvPicPr>
          <p:cNvPr id="10" name="Picture 9" descr="rrlogo">
            <a:extLst>
              <a:ext uri="{FF2B5EF4-FFF2-40B4-BE49-F238E27FC236}">
                <a16:creationId xmlns:a16="http://schemas.microsoft.com/office/drawing/2014/main" id="{E5706E68-1548-FF61-01A3-8CF16A8FCB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6054" y="4647982"/>
            <a:ext cx="1554480" cy="1018540"/>
          </a:xfrm>
          <a:prstGeom prst="rect">
            <a:avLst/>
          </a:prstGeom>
          <a:noFill/>
        </p:spPr>
      </p:pic>
    </p:spTree>
    <p:extLst>
      <p:ext uri="{BB962C8B-B14F-4D97-AF65-F5344CB8AC3E}">
        <p14:creationId xmlns:p14="http://schemas.microsoft.com/office/powerpoint/2010/main" val="481606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26">
            <a:extLst>
              <a:ext uri="{FF2B5EF4-FFF2-40B4-BE49-F238E27FC236}">
                <a16:creationId xmlns:a16="http://schemas.microsoft.com/office/drawing/2014/main" id="{4152560D-1646-F0F2-379D-24E1EAAE0C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8257" y="730250"/>
            <a:ext cx="9595485" cy="5397500"/>
          </a:xfrm>
          <a:prstGeom prst="rect">
            <a:avLst/>
          </a:prstGeom>
        </p:spPr>
      </p:pic>
      <p:pic>
        <p:nvPicPr>
          <p:cNvPr id="3" name="Picture 2" descr="Logo&#10;&#10;Description automatically generated">
            <a:extLst>
              <a:ext uri="{FF2B5EF4-FFF2-40B4-BE49-F238E27FC236}">
                <a16:creationId xmlns:a16="http://schemas.microsoft.com/office/drawing/2014/main" id="{68BE5D3B-88D1-09DE-3514-38130FAAB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4" name="Picture 3" descr="rrlogo">
            <a:extLst>
              <a:ext uri="{FF2B5EF4-FFF2-40B4-BE49-F238E27FC236}">
                <a16:creationId xmlns:a16="http://schemas.microsoft.com/office/drawing/2014/main" id="{AAFAC5E9-8DCF-F6BD-C40D-E7389D04D0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8568" y="5035609"/>
            <a:ext cx="1554480" cy="1018540"/>
          </a:xfrm>
          <a:prstGeom prst="rect">
            <a:avLst/>
          </a:prstGeom>
          <a:noFill/>
        </p:spPr>
      </p:pic>
    </p:spTree>
    <p:extLst>
      <p:ext uri="{BB962C8B-B14F-4D97-AF65-F5344CB8AC3E}">
        <p14:creationId xmlns:p14="http://schemas.microsoft.com/office/powerpoint/2010/main" val="3741133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27">
            <a:extLst>
              <a:ext uri="{FF2B5EF4-FFF2-40B4-BE49-F238E27FC236}">
                <a16:creationId xmlns:a16="http://schemas.microsoft.com/office/drawing/2014/main" id="{C0F86ADB-34D5-0C97-5A2B-5CF038E839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487" y="622300"/>
            <a:ext cx="9979025" cy="5613400"/>
          </a:xfrm>
          <a:prstGeom prst="rect">
            <a:avLst/>
          </a:prstGeom>
        </p:spPr>
      </p:pic>
      <p:pic>
        <p:nvPicPr>
          <p:cNvPr id="3" name="Picture 2" descr="Logo&#10;&#10;Description automatically generated">
            <a:extLst>
              <a:ext uri="{FF2B5EF4-FFF2-40B4-BE49-F238E27FC236}">
                <a16:creationId xmlns:a16="http://schemas.microsoft.com/office/drawing/2014/main" id="{EA05BEF3-8EBF-150A-4E08-E26FB1FAE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4" name="Picture 3" descr="rrlogo">
            <a:extLst>
              <a:ext uri="{FF2B5EF4-FFF2-40B4-BE49-F238E27FC236}">
                <a16:creationId xmlns:a16="http://schemas.microsoft.com/office/drawing/2014/main" id="{AC51CA3E-AED4-E8C6-63F2-6A2DF7A75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8568" y="5035609"/>
            <a:ext cx="1554480" cy="1018540"/>
          </a:xfrm>
          <a:prstGeom prst="rect">
            <a:avLst/>
          </a:prstGeom>
          <a:noFill/>
        </p:spPr>
      </p:pic>
    </p:spTree>
    <p:extLst>
      <p:ext uri="{BB962C8B-B14F-4D97-AF65-F5344CB8AC3E}">
        <p14:creationId xmlns:p14="http://schemas.microsoft.com/office/powerpoint/2010/main" val="3297682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193513-19A9-8762-E534-CD1CDB68AD8F}"/>
              </a:ext>
            </a:extLst>
          </p:cNvPr>
          <p:cNvSpPr txBox="1"/>
          <p:nvPr/>
        </p:nvSpPr>
        <p:spPr>
          <a:xfrm>
            <a:off x="884583" y="397565"/>
            <a:ext cx="9949069" cy="774507"/>
          </a:xfrm>
          <a:prstGeom prst="rect">
            <a:avLst/>
          </a:prstGeom>
          <a:noFill/>
        </p:spPr>
        <p:txBody>
          <a:bodyPr wrap="square" rtlCol="0">
            <a:spAutoFit/>
          </a:bodyPr>
          <a:lstStyle/>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Wales 2019-2021 Locked Out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68% of Deaths from Covid in Wales were Disabled People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BCA7E6F-05C2-E841-2281-FD4A295D4543}"/>
              </a:ext>
            </a:extLst>
          </p:cNvPr>
          <p:cNvSpPr txBox="1"/>
          <p:nvPr/>
        </p:nvSpPr>
        <p:spPr>
          <a:xfrm>
            <a:off x="775252" y="1331844"/>
            <a:ext cx="6361043" cy="4923592"/>
          </a:xfrm>
          <a:prstGeom prst="rect">
            <a:avLst/>
          </a:prstGeom>
          <a:noFill/>
        </p:spPr>
        <p:txBody>
          <a:bodyPr wrap="square" rtlCol="0">
            <a:sp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Natasha Hirst, chair of the NUJ's Disability Council, told the 2022 TUC Disabled Workers Conference almost seven out of ten people (68 per cent) who died from Covid-19 in Wales were disabled people. She said the Welsh Government's Disability Equality Forum report on the impact of Covid-19 on disabled people in Wales, highlights the appalling consequences for disabled people throughout this pandemic.  Caused by institutionalised ableism; inaccessibility; exclusion; entrenched discrimination; isolation; trauma; erosion of voice, choice and control.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"Our exclusion is driven by political and social attitudes. We are not valued. Our differences and talents are not embraced. When governments deprioritise us, so do employers, service providers and everybody else. We have experienced how easily in a crisis our human rights are discarded. That is why we need more disabled people in leadership roles. And more disabled activists in our unions."</a:t>
            </a:r>
          </a:p>
        </p:txBody>
      </p:sp>
      <p:pic>
        <p:nvPicPr>
          <p:cNvPr id="4" name="Picture 3" descr="Covid in Wales: How many cases and deaths have there been? - BBC News">
            <a:extLst>
              <a:ext uri="{FF2B5EF4-FFF2-40B4-BE49-F238E27FC236}">
                <a16:creationId xmlns:a16="http://schemas.microsoft.com/office/drawing/2014/main" id="{5DFC502F-2341-87C9-FA41-D8CEEE516F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4826" y="1090183"/>
            <a:ext cx="3482533" cy="4643837"/>
          </a:xfrm>
          <a:prstGeom prst="rect">
            <a:avLst/>
          </a:prstGeom>
          <a:noFill/>
          <a:ln>
            <a:noFill/>
          </a:ln>
        </p:spPr>
      </p:pic>
      <p:pic>
        <p:nvPicPr>
          <p:cNvPr id="5" name="Picture 4" descr="A person with long hair&#10;&#10;Description automatically generated with low confidence">
            <a:extLst>
              <a:ext uri="{FF2B5EF4-FFF2-40B4-BE49-F238E27FC236}">
                <a16:creationId xmlns:a16="http://schemas.microsoft.com/office/drawing/2014/main" id="{84A185A6-F71E-D871-CC8C-2735DFA029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1685" y="4707255"/>
            <a:ext cx="1200150" cy="1791970"/>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B404EB9F-F345-4CA0-850D-A1DBD8993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962" y="74429"/>
            <a:ext cx="781420" cy="798408"/>
          </a:xfrm>
          <a:prstGeom prst="rect">
            <a:avLst/>
          </a:prstGeom>
        </p:spPr>
      </p:pic>
      <p:pic>
        <p:nvPicPr>
          <p:cNvPr id="7" name="Picture 6" descr="rrlogo">
            <a:extLst>
              <a:ext uri="{FF2B5EF4-FFF2-40B4-BE49-F238E27FC236}">
                <a16:creationId xmlns:a16="http://schemas.microsoft.com/office/drawing/2014/main" id="{F1F05DF0-313E-6510-19DA-124759D438B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7164" y="5919567"/>
            <a:ext cx="1241920" cy="813742"/>
          </a:xfrm>
          <a:prstGeom prst="rect">
            <a:avLst/>
          </a:prstGeom>
          <a:noFill/>
        </p:spPr>
      </p:pic>
    </p:spTree>
    <p:extLst>
      <p:ext uri="{BB962C8B-B14F-4D97-AF65-F5344CB8AC3E}">
        <p14:creationId xmlns:p14="http://schemas.microsoft.com/office/powerpoint/2010/main" val="1151003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F22D019-94E4-463F-BDB8-87030DA022B7}"/>
              </a:ext>
            </a:extLst>
          </p:cNvPr>
          <p:cNvSpPr>
            <a:spLocks noGrp="1"/>
          </p:cNvSpPr>
          <p:nvPr>
            <p:ph type="title"/>
          </p:nvPr>
        </p:nvSpPr>
        <p:spPr/>
        <p:txBody>
          <a:bodyPr>
            <a:normAutofit/>
          </a:bodyPr>
          <a:lstStyle/>
          <a:p>
            <a:r>
              <a:rPr lang="en-GB" sz="4400" b="1" i="0" u="none" strike="noStrike" baseline="0" dirty="0">
                <a:solidFill>
                  <a:srgbClr val="FF0000"/>
                </a:solidFill>
                <a:latin typeface="Tahoma" panose="020B0604030504040204" pitchFamily="34" charset="0"/>
              </a:rPr>
              <a:t>Ancient Egypt </a:t>
            </a:r>
            <a:br>
              <a:rPr lang="en-GB" dirty="0"/>
            </a:br>
            <a:endParaRPr lang="en-GB" dirty="0"/>
          </a:p>
        </p:txBody>
      </p:sp>
      <p:sp>
        <p:nvSpPr>
          <p:cNvPr id="15" name="Text Placeholder 14">
            <a:extLst>
              <a:ext uri="{FF2B5EF4-FFF2-40B4-BE49-F238E27FC236}">
                <a16:creationId xmlns:a16="http://schemas.microsoft.com/office/drawing/2014/main" id="{9E03E6CB-1DBE-4390-9BEF-A0B848B4AFBE}"/>
              </a:ext>
            </a:extLst>
          </p:cNvPr>
          <p:cNvSpPr>
            <a:spLocks noGrp="1"/>
          </p:cNvSpPr>
          <p:nvPr>
            <p:ph type="body" idx="1"/>
          </p:nvPr>
        </p:nvSpPr>
        <p:spPr/>
        <p:txBody>
          <a:bodyPr>
            <a:normAutofit fontScale="92500" lnSpcReduction="20000"/>
          </a:bodyPr>
          <a:lstStyle/>
          <a:p>
            <a:r>
              <a:rPr lang="en-GB" sz="2400" b="0" i="0" u="none" strike="noStrike" baseline="0" dirty="0">
                <a:solidFill>
                  <a:srgbClr val="000000"/>
                </a:solidFill>
                <a:latin typeface="Tahoma" panose="020B0604030504040204" pitchFamily="34" charset="0"/>
              </a:rPr>
              <a:t>From </a:t>
            </a:r>
            <a:r>
              <a:rPr lang="en-GB" sz="2400" dirty="0">
                <a:solidFill>
                  <a:srgbClr val="000000"/>
                </a:solidFill>
                <a:latin typeface="Tahoma" panose="020B0604030504040204" pitchFamily="34" charset="0"/>
              </a:rPr>
              <a:t>1500 </a:t>
            </a:r>
            <a:r>
              <a:rPr lang="en-GB" sz="2400" b="1" i="0" u="none" strike="noStrike" baseline="0" dirty="0">
                <a:solidFill>
                  <a:srgbClr val="000000"/>
                </a:solidFill>
                <a:latin typeface="Tahoma" panose="020B0604030504040204" pitchFamily="34" charset="0"/>
              </a:rPr>
              <a:t>BC </a:t>
            </a:r>
            <a:r>
              <a:rPr lang="en-GB" sz="2400" b="0" i="0" u="none" strike="noStrike" baseline="0" dirty="0">
                <a:solidFill>
                  <a:srgbClr val="000000"/>
                </a:solidFill>
                <a:latin typeface="Tahoma" panose="020B0604030504040204" pitchFamily="34" charset="0"/>
              </a:rPr>
              <a:t>an image from Ancient Egypt uncovered base relief polio survivor  </a:t>
            </a:r>
            <a:endParaRPr lang="en-GB" dirty="0"/>
          </a:p>
          <a:p>
            <a:endParaRPr lang="en-GB" dirty="0"/>
          </a:p>
        </p:txBody>
      </p:sp>
      <p:sp>
        <p:nvSpPr>
          <p:cNvPr id="17" name="Text Placeholder 16">
            <a:extLst>
              <a:ext uri="{FF2B5EF4-FFF2-40B4-BE49-F238E27FC236}">
                <a16:creationId xmlns:a16="http://schemas.microsoft.com/office/drawing/2014/main" id="{9A08E042-FB73-4973-A223-D35D33B4D0E8}"/>
              </a:ext>
            </a:extLst>
          </p:cNvPr>
          <p:cNvSpPr>
            <a:spLocks noGrp="1"/>
          </p:cNvSpPr>
          <p:nvPr>
            <p:ph type="body" sz="quarter" idx="3"/>
          </p:nvPr>
        </p:nvSpPr>
        <p:spPr>
          <a:xfrm>
            <a:off x="5776483" y="1309653"/>
            <a:ext cx="5231035" cy="1016517"/>
          </a:xfrm>
        </p:spPr>
        <p:txBody>
          <a:bodyPr>
            <a:normAutofit fontScale="92500" lnSpcReduction="20000"/>
          </a:bodyPr>
          <a:lstStyle/>
          <a:p>
            <a:r>
              <a:rPr lang="en-GB" dirty="0"/>
              <a:t>Left. </a:t>
            </a:r>
            <a:r>
              <a:rPr lang="en-GB" dirty="0" err="1"/>
              <a:t>Senab</a:t>
            </a:r>
            <a:r>
              <a:rPr lang="en-GB" dirty="0"/>
              <a:t>, a high ranking ancient Egyptian official c.2520 BC.  Right. Bes one of the Gods </a:t>
            </a:r>
          </a:p>
        </p:txBody>
      </p:sp>
      <p:pic>
        <p:nvPicPr>
          <p:cNvPr id="21" name="Content Placeholder 20">
            <a:extLst>
              <a:ext uri="{FF2B5EF4-FFF2-40B4-BE49-F238E27FC236}">
                <a16:creationId xmlns:a16="http://schemas.microsoft.com/office/drawing/2014/main" id="{91669FFC-80AD-4B2D-9DC0-8D7D8BB142C2}"/>
              </a:ext>
            </a:extLst>
          </p:cNvPr>
          <p:cNvPicPr>
            <a:picLocks noGrp="1" noChangeAspect="1"/>
          </p:cNvPicPr>
          <p:nvPr>
            <p:ph sz="quarter" idx="4"/>
          </p:nvPr>
        </p:nvPicPr>
        <p:blipFill>
          <a:blip r:embed="rId2"/>
          <a:stretch>
            <a:fillRect/>
          </a:stretch>
        </p:blipFill>
        <p:spPr>
          <a:xfrm>
            <a:off x="8282608" y="2643553"/>
            <a:ext cx="2465523" cy="3684588"/>
          </a:xfrm>
        </p:spPr>
      </p:pic>
      <p:pic>
        <p:nvPicPr>
          <p:cNvPr id="19" name="Content Placeholder 5" descr="A picture containing text, stone, black, building material&#10;&#10;Description automatically generated">
            <a:extLst>
              <a:ext uri="{FF2B5EF4-FFF2-40B4-BE49-F238E27FC236}">
                <a16:creationId xmlns:a16="http://schemas.microsoft.com/office/drawing/2014/main" id="{7F0980C1-8F8B-4E0F-BCF2-ECA4D96D40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65106" y="2042738"/>
            <a:ext cx="3014822" cy="4516588"/>
          </a:xfrm>
        </p:spPr>
      </p:pic>
      <p:pic>
        <p:nvPicPr>
          <p:cNvPr id="26" name="Picture 25" descr="A statue of two people&#10;&#10;Description automatically generated with medium confidence">
            <a:extLst>
              <a:ext uri="{FF2B5EF4-FFF2-40B4-BE49-F238E27FC236}">
                <a16:creationId xmlns:a16="http://schemas.microsoft.com/office/drawing/2014/main" id="{FDA134EA-7DA8-4DB0-A393-11DAA7C8E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831" y="2777159"/>
            <a:ext cx="2540000" cy="3390900"/>
          </a:xfrm>
          <a:prstGeom prst="rect">
            <a:avLst/>
          </a:prstGeom>
        </p:spPr>
      </p:pic>
      <p:pic>
        <p:nvPicPr>
          <p:cNvPr id="10" name="Picture 9" descr="Logo&#10;&#10;Description automatically generated">
            <a:extLst>
              <a:ext uri="{FF2B5EF4-FFF2-40B4-BE49-F238E27FC236}">
                <a16:creationId xmlns:a16="http://schemas.microsoft.com/office/drawing/2014/main" id="{2F6DF2D1-BBE4-CFAB-4B2F-F5386ABE3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840" y="3115802"/>
            <a:ext cx="1308278" cy="1336719"/>
          </a:xfrm>
          <a:prstGeom prst="rect">
            <a:avLst/>
          </a:prstGeom>
        </p:spPr>
      </p:pic>
      <p:pic>
        <p:nvPicPr>
          <p:cNvPr id="11" name="Picture 10" descr="rrlogo">
            <a:extLst>
              <a:ext uri="{FF2B5EF4-FFF2-40B4-BE49-F238E27FC236}">
                <a16:creationId xmlns:a16="http://schemas.microsoft.com/office/drawing/2014/main" id="{935597FF-654C-4225-5A47-8BFF940847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050" y="5516217"/>
            <a:ext cx="1412572" cy="925558"/>
          </a:xfrm>
          <a:prstGeom prst="rect">
            <a:avLst/>
          </a:prstGeom>
          <a:noFill/>
        </p:spPr>
      </p:pic>
    </p:spTree>
    <p:extLst>
      <p:ext uri="{BB962C8B-B14F-4D97-AF65-F5344CB8AC3E}">
        <p14:creationId xmlns:p14="http://schemas.microsoft.com/office/powerpoint/2010/main" val="804897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279C-073B-4C22-9CF1-DC7097B04511}"/>
              </a:ext>
            </a:extLst>
          </p:cNvPr>
          <p:cNvSpPr>
            <a:spLocks noGrp="1"/>
          </p:cNvSpPr>
          <p:nvPr>
            <p:ph type="title"/>
          </p:nvPr>
        </p:nvSpPr>
        <p:spPr>
          <a:xfrm>
            <a:off x="255588" y="403225"/>
            <a:ext cx="5170594" cy="2162318"/>
          </a:xfrm>
        </p:spPr>
        <p:txBody>
          <a:bodyPr>
            <a:noAutofit/>
          </a:bodyPr>
          <a:lstStyle/>
          <a:p>
            <a:r>
              <a:rPr lang="en-GB" sz="2800" b="1" dirty="0">
                <a:solidFill>
                  <a:srgbClr val="FF0000"/>
                </a:solidFill>
              </a:rPr>
              <a:t>Ancient Greek </a:t>
            </a:r>
            <a:br>
              <a:rPr lang="en-GB" sz="2800" b="1" dirty="0">
                <a:solidFill>
                  <a:srgbClr val="FF0000"/>
                </a:solidFill>
              </a:rPr>
            </a:br>
            <a:r>
              <a:rPr lang="en-GB" sz="2400" b="1" dirty="0"/>
              <a:t>The club footed God, Hephaestus, having survived being cast out of Heaven by his mother, Hera, because of his impairment, worked as a blacksmith, giving him incredible strength</a:t>
            </a:r>
          </a:p>
        </p:txBody>
      </p:sp>
      <p:pic>
        <p:nvPicPr>
          <p:cNvPr id="8" name="Content Placeholder 7">
            <a:extLst>
              <a:ext uri="{FF2B5EF4-FFF2-40B4-BE49-F238E27FC236}">
                <a16:creationId xmlns:a16="http://schemas.microsoft.com/office/drawing/2014/main" id="{ADDDDE99-B8D1-4438-AFC9-88D520E118D2}"/>
              </a:ext>
            </a:extLst>
          </p:cNvPr>
          <p:cNvPicPr>
            <a:picLocks noGrp="1" noChangeAspect="1"/>
          </p:cNvPicPr>
          <p:nvPr>
            <p:ph sz="half" idx="2"/>
          </p:nvPr>
        </p:nvPicPr>
        <p:blipFill>
          <a:blip r:embed="rId2"/>
          <a:stretch>
            <a:fillRect/>
          </a:stretch>
        </p:blipFill>
        <p:spPr>
          <a:xfrm>
            <a:off x="218217" y="3058416"/>
            <a:ext cx="5211911" cy="3010327"/>
          </a:xfrm>
        </p:spPr>
      </p:pic>
      <p:sp>
        <p:nvSpPr>
          <p:cNvPr id="5" name="Text Placeholder 4">
            <a:extLst>
              <a:ext uri="{FF2B5EF4-FFF2-40B4-BE49-F238E27FC236}">
                <a16:creationId xmlns:a16="http://schemas.microsoft.com/office/drawing/2014/main" id="{F9B9E9FF-7AD7-4BFE-9429-EDAE1A7BC396}"/>
              </a:ext>
            </a:extLst>
          </p:cNvPr>
          <p:cNvSpPr>
            <a:spLocks noGrp="1"/>
          </p:cNvSpPr>
          <p:nvPr>
            <p:ph type="body" sz="quarter" idx="3"/>
          </p:nvPr>
        </p:nvSpPr>
        <p:spPr>
          <a:xfrm>
            <a:off x="6083301" y="457201"/>
            <a:ext cx="4610100" cy="2244474"/>
          </a:xfrm>
        </p:spPr>
        <p:txBody>
          <a:bodyPr>
            <a:noAutofit/>
          </a:bodyPr>
          <a:lstStyle/>
          <a:p>
            <a:r>
              <a:rPr lang="en-GB" sz="1800" dirty="0"/>
              <a:t>Aristotle and Plato promulgate Eugenics leading to exposure of disabled babies as in Sparta.</a:t>
            </a:r>
          </a:p>
          <a:p>
            <a:r>
              <a:rPr lang="en-GB" sz="1800" dirty="0"/>
              <a:t> </a:t>
            </a:r>
            <a:r>
              <a:rPr lang="en-GB" sz="1800" i="0" u="none" strike="noStrike" baseline="0" dirty="0">
                <a:solidFill>
                  <a:srgbClr val="000000"/>
                </a:solidFill>
              </a:rPr>
              <a:t>Lycurgus, the quasi-legendary Spartan lawgiver, and orator stated:  </a:t>
            </a:r>
          </a:p>
          <a:p>
            <a:r>
              <a:rPr lang="en-GB" sz="1800" i="0" u="none" strike="noStrike" baseline="0" dirty="0">
                <a:solidFill>
                  <a:srgbClr val="000000"/>
                </a:solidFill>
              </a:rPr>
              <a:t>“children are state property and that those born puny and ill shaped’ should be disposed of.” </a:t>
            </a:r>
            <a:endParaRPr lang="en-GB" sz="1800" dirty="0"/>
          </a:p>
        </p:txBody>
      </p:sp>
      <p:pic>
        <p:nvPicPr>
          <p:cNvPr id="10" name="Content Placeholder 9">
            <a:extLst>
              <a:ext uri="{FF2B5EF4-FFF2-40B4-BE49-F238E27FC236}">
                <a16:creationId xmlns:a16="http://schemas.microsoft.com/office/drawing/2014/main" id="{6B7C6B32-E903-4A0F-994B-6F9F4FA38894}"/>
              </a:ext>
            </a:extLst>
          </p:cNvPr>
          <p:cNvPicPr>
            <a:picLocks noGrp="1" noChangeAspect="1"/>
          </p:cNvPicPr>
          <p:nvPr>
            <p:ph sz="quarter" idx="4"/>
          </p:nvPr>
        </p:nvPicPr>
        <p:blipFill>
          <a:blip r:embed="rId3"/>
          <a:stretch>
            <a:fillRect/>
          </a:stretch>
        </p:blipFill>
        <p:spPr>
          <a:xfrm>
            <a:off x="7598612" y="3129230"/>
            <a:ext cx="4311562" cy="3308953"/>
          </a:xfrm>
        </p:spPr>
      </p:pic>
      <p:pic>
        <p:nvPicPr>
          <p:cNvPr id="13" name="Picture 12" descr="A picture containing building, sculpture&#10;&#10;Description automatically generated">
            <a:extLst>
              <a:ext uri="{FF2B5EF4-FFF2-40B4-BE49-F238E27FC236}">
                <a16:creationId xmlns:a16="http://schemas.microsoft.com/office/drawing/2014/main" id="{A189D19B-0218-4828-AF79-B174C89B6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5810" y="3571696"/>
            <a:ext cx="1818928" cy="2399642"/>
          </a:xfrm>
          <a:prstGeom prst="rect">
            <a:avLst/>
          </a:prstGeom>
        </p:spPr>
      </p:pic>
      <p:pic>
        <p:nvPicPr>
          <p:cNvPr id="11" name="Picture 10" descr="Logo&#10;&#10;Description automatically generated">
            <a:extLst>
              <a:ext uri="{FF2B5EF4-FFF2-40B4-BE49-F238E27FC236}">
                <a16:creationId xmlns:a16="http://schemas.microsoft.com/office/drawing/2014/main" id="{44189274-84E8-A338-632D-F6F5931A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12" name="Picture 11" descr="rrlogo">
            <a:extLst>
              <a:ext uri="{FF2B5EF4-FFF2-40B4-BE49-F238E27FC236}">
                <a16:creationId xmlns:a16="http://schemas.microsoft.com/office/drawing/2014/main" id="{0D54D0E6-18CC-658B-BAE0-CA04E2C96F8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9280" y="1786549"/>
            <a:ext cx="1204012" cy="788903"/>
          </a:xfrm>
          <a:prstGeom prst="rect">
            <a:avLst/>
          </a:prstGeom>
          <a:noFill/>
        </p:spPr>
      </p:pic>
    </p:spTree>
    <p:extLst>
      <p:ext uri="{BB962C8B-B14F-4D97-AF65-F5344CB8AC3E}">
        <p14:creationId xmlns:p14="http://schemas.microsoft.com/office/powerpoint/2010/main" val="788835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B6CE-0DE8-4CBE-95DD-4BC328BB2B33}"/>
              </a:ext>
            </a:extLst>
          </p:cNvPr>
          <p:cNvSpPr>
            <a:spLocks noGrp="1"/>
          </p:cNvSpPr>
          <p:nvPr>
            <p:ph type="title"/>
          </p:nvPr>
        </p:nvSpPr>
        <p:spPr>
          <a:xfrm>
            <a:off x="839788" y="365126"/>
            <a:ext cx="10515600" cy="754758"/>
          </a:xfrm>
        </p:spPr>
        <p:txBody>
          <a:bodyPr/>
          <a:lstStyle/>
          <a:p>
            <a:r>
              <a:rPr lang="en-GB" b="1" dirty="0">
                <a:solidFill>
                  <a:srgbClr val="FF0000"/>
                </a:solidFill>
              </a:rPr>
              <a:t>ROME</a:t>
            </a:r>
            <a:r>
              <a:rPr lang="en-GB" dirty="0">
                <a:solidFill>
                  <a:srgbClr val="FF0000"/>
                </a:solidFill>
              </a:rPr>
              <a:t> </a:t>
            </a:r>
          </a:p>
        </p:txBody>
      </p:sp>
      <p:sp>
        <p:nvSpPr>
          <p:cNvPr id="3" name="Text Placeholder 2">
            <a:extLst>
              <a:ext uri="{FF2B5EF4-FFF2-40B4-BE49-F238E27FC236}">
                <a16:creationId xmlns:a16="http://schemas.microsoft.com/office/drawing/2014/main" id="{1DC719FF-9C8C-451D-BB8B-031C8A1A6A56}"/>
              </a:ext>
            </a:extLst>
          </p:cNvPr>
          <p:cNvSpPr>
            <a:spLocks noGrp="1"/>
          </p:cNvSpPr>
          <p:nvPr>
            <p:ph type="body" idx="1"/>
          </p:nvPr>
        </p:nvSpPr>
        <p:spPr>
          <a:xfrm>
            <a:off x="371956" y="1066002"/>
            <a:ext cx="5157787" cy="1839075"/>
          </a:xfrm>
        </p:spPr>
        <p:txBody>
          <a:bodyPr>
            <a:noAutofit/>
          </a:bodyPr>
          <a:lstStyle/>
          <a:p>
            <a:r>
              <a:rPr lang="en-GB" sz="1600" b="0" i="0" u="none" strike="noStrike" baseline="0" dirty="0">
                <a:solidFill>
                  <a:srgbClr val="000000"/>
                </a:solidFill>
                <a:latin typeface="Tahoma" panose="020B0604030504040204" pitchFamily="34" charset="0"/>
              </a:rPr>
              <a:t>In </a:t>
            </a:r>
            <a:r>
              <a:rPr lang="en-GB" sz="1600" b="1" i="0" u="none" strike="noStrike" baseline="0" dirty="0">
                <a:solidFill>
                  <a:srgbClr val="000000"/>
                </a:solidFill>
                <a:latin typeface="Tahoma" panose="020B0604030504040204" pitchFamily="34" charset="0"/>
              </a:rPr>
              <a:t>41 AD </a:t>
            </a:r>
            <a:r>
              <a:rPr lang="en-GB" sz="1600" b="0" i="0" u="none" strike="noStrike" baseline="0" dirty="0">
                <a:solidFill>
                  <a:srgbClr val="000000"/>
                </a:solidFill>
                <a:latin typeface="Tahoma" panose="020B0604030504040204" pitchFamily="34" charset="0"/>
              </a:rPr>
              <a:t>The Roman Emperor Claudius wrote about how his physical impairment (a stammer and walking with a limp) was often mistaken for mental impairment, and how his family tried to keep him out of the public eye. His family distained him. </a:t>
            </a:r>
            <a:r>
              <a:rPr lang="en-GB" sz="1600" b="0" dirty="0">
                <a:solidFill>
                  <a:srgbClr val="000000"/>
                </a:solidFill>
                <a:latin typeface="Tahoma" panose="020B0604030504040204" pitchFamily="34" charset="0"/>
              </a:rPr>
              <a:t>H</a:t>
            </a:r>
            <a:r>
              <a:rPr lang="en-GB" sz="1600" b="0" i="0" u="none" strike="noStrike" baseline="0" dirty="0">
                <a:solidFill>
                  <a:srgbClr val="000000"/>
                </a:solidFill>
                <a:latin typeface="Tahoma" panose="020B0604030504040204" pitchFamily="34" charset="0"/>
              </a:rPr>
              <a:t>e was fortunate not to have been thrown into the river Tiber at birth, as was the usual case with children born with any physical impairment. </a:t>
            </a:r>
            <a:endParaRPr lang="en-GB" sz="1600" dirty="0"/>
          </a:p>
        </p:txBody>
      </p:sp>
      <p:sp>
        <p:nvSpPr>
          <p:cNvPr id="5" name="Text Placeholder 4">
            <a:extLst>
              <a:ext uri="{FF2B5EF4-FFF2-40B4-BE49-F238E27FC236}">
                <a16:creationId xmlns:a16="http://schemas.microsoft.com/office/drawing/2014/main" id="{D0995E28-509A-4105-AC2C-985253B80637}"/>
              </a:ext>
            </a:extLst>
          </p:cNvPr>
          <p:cNvSpPr>
            <a:spLocks noGrp="1"/>
          </p:cNvSpPr>
          <p:nvPr>
            <p:ph type="body" sz="quarter" idx="3"/>
          </p:nvPr>
        </p:nvSpPr>
        <p:spPr>
          <a:xfrm>
            <a:off x="5773479" y="1935151"/>
            <a:ext cx="5964865" cy="823912"/>
          </a:xfrm>
        </p:spPr>
        <p:txBody>
          <a:bodyPr>
            <a:normAutofit fontScale="62500" lnSpcReduction="20000"/>
          </a:bodyPr>
          <a:lstStyle/>
          <a:p>
            <a:pPr>
              <a:spcBef>
                <a:spcPts val="600"/>
              </a:spcBef>
            </a:pPr>
            <a:r>
              <a:rPr lang="en-GB" dirty="0"/>
              <a:t>Disabled Gladiators were a favourite with the crowded  Coliseum.</a:t>
            </a:r>
          </a:p>
          <a:p>
            <a:pPr>
              <a:spcBef>
                <a:spcPts val="600"/>
              </a:spcBef>
            </a:pPr>
            <a:r>
              <a:rPr lang="en-GB" dirty="0"/>
              <a:t> Commodus liked to fight in the arena. </a:t>
            </a:r>
            <a:r>
              <a:rPr lang="en-GB" sz="2600" i="0" dirty="0">
                <a:solidFill>
                  <a:srgbClr val="222222"/>
                </a:solidFill>
                <a:effectLst/>
                <a:latin typeface="Alegreya"/>
              </a:rPr>
              <a:t>When he did fight, he fought</a:t>
            </a:r>
          </a:p>
          <a:p>
            <a:pPr>
              <a:spcBef>
                <a:spcPts val="600"/>
              </a:spcBef>
            </a:pPr>
            <a:r>
              <a:rPr lang="en-GB" sz="2600" i="0" dirty="0">
                <a:solidFill>
                  <a:srgbClr val="222222"/>
                </a:solidFill>
                <a:effectLst/>
                <a:latin typeface="Alegreya"/>
              </a:rPr>
              <a:t> disabled gladiators, including dwarfs and those missing limbs</a:t>
            </a:r>
            <a:endParaRPr lang="en-GB" sz="2600" dirty="0"/>
          </a:p>
        </p:txBody>
      </p:sp>
      <p:sp>
        <p:nvSpPr>
          <p:cNvPr id="6" name="Content Placeholder 5">
            <a:extLst>
              <a:ext uri="{FF2B5EF4-FFF2-40B4-BE49-F238E27FC236}">
                <a16:creationId xmlns:a16="http://schemas.microsoft.com/office/drawing/2014/main" id="{14D56372-0575-4457-ADCE-4CBE34153A13}"/>
              </a:ext>
            </a:extLst>
          </p:cNvPr>
          <p:cNvSpPr>
            <a:spLocks noGrp="1"/>
          </p:cNvSpPr>
          <p:nvPr>
            <p:ph sz="quarter" idx="4"/>
          </p:nvPr>
        </p:nvSpPr>
        <p:spPr>
          <a:xfrm>
            <a:off x="10446249" y="3583861"/>
            <a:ext cx="5183188" cy="3684588"/>
          </a:xfrm>
        </p:spPr>
        <p:txBody>
          <a:bodyPr/>
          <a:lstStyle/>
          <a:p>
            <a:endParaRPr lang="en-GB" dirty="0"/>
          </a:p>
          <a:p>
            <a:pPr marL="0" indent="0">
              <a:buNone/>
            </a:pPr>
            <a:endParaRPr lang="en-GB" dirty="0"/>
          </a:p>
        </p:txBody>
      </p:sp>
      <p:pic>
        <p:nvPicPr>
          <p:cNvPr id="3074" name="Picture 2" descr="Claudius - Wikipedia">
            <a:extLst>
              <a:ext uri="{FF2B5EF4-FFF2-40B4-BE49-F238E27FC236}">
                <a16:creationId xmlns:a16="http://schemas.microsoft.com/office/drawing/2014/main" id="{33CAF6D3-E2EE-4C5B-93F0-D89DC6ADE67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102982" y="3128918"/>
            <a:ext cx="18573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ulius Caesar - Wikipedia">
            <a:extLst>
              <a:ext uri="{FF2B5EF4-FFF2-40B4-BE49-F238E27FC236}">
                <a16:creationId xmlns:a16="http://schemas.microsoft.com/office/drawing/2014/main" id="{EC5042D4-66A5-44EF-BE24-B117D5813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620" y="2966770"/>
            <a:ext cx="1590675" cy="2876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885D96-7658-4EE4-9720-E80A3AB43882}"/>
              </a:ext>
            </a:extLst>
          </p:cNvPr>
          <p:cNvSpPr txBox="1"/>
          <p:nvPr/>
        </p:nvSpPr>
        <p:spPr>
          <a:xfrm>
            <a:off x="688369" y="5815173"/>
            <a:ext cx="4911047" cy="369332"/>
          </a:xfrm>
          <a:prstGeom prst="rect">
            <a:avLst/>
          </a:prstGeom>
          <a:noFill/>
        </p:spPr>
        <p:txBody>
          <a:bodyPr wrap="square" rtlCol="0">
            <a:spAutoFit/>
          </a:bodyPr>
          <a:lstStyle/>
          <a:p>
            <a:r>
              <a:rPr lang="en-GB" b="1" dirty="0"/>
              <a:t>Julius Cesar had Epilepsy which he disguised </a:t>
            </a:r>
          </a:p>
        </p:txBody>
      </p:sp>
      <p:pic>
        <p:nvPicPr>
          <p:cNvPr id="10" name="image1.jpeg">
            <a:extLst>
              <a:ext uri="{FF2B5EF4-FFF2-40B4-BE49-F238E27FC236}">
                <a16:creationId xmlns:a16="http://schemas.microsoft.com/office/drawing/2014/main" id="{6658AF57-76A3-4D13-9B70-33CC1405CB65}"/>
              </a:ext>
            </a:extLst>
          </p:cNvPr>
          <p:cNvPicPr>
            <a:picLocks noChangeAspect="1"/>
          </p:cNvPicPr>
          <p:nvPr/>
        </p:nvPicPr>
        <p:blipFill>
          <a:blip r:embed="rId5" cstate="print"/>
          <a:stretch>
            <a:fillRect/>
          </a:stretch>
        </p:blipFill>
        <p:spPr>
          <a:xfrm>
            <a:off x="6222929" y="2802611"/>
            <a:ext cx="2359341" cy="2930370"/>
          </a:xfrm>
          <a:prstGeom prst="rect">
            <a:avLst/>
          </a:prstGeom>
        </p:spPr>
      </p:pic>
      <p:pic>
        <p:nvPicPr>
          <p:cNvPr id="3078" name="Picture 6" descr="Rome Project Unit">
            <a:extLst>
              <a:ext uri="{FF2B5EF4-FFF2-40B4-BE49-F238E27FC236}">
                <a16:creationId xmlns:a16="http://schemas.microsoft.com/office/drawing/2014/main" id="{65204F30-84C6-41C5-A6C5-551D4B36F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760" y="102955"/>
            <a:ext cx="27908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CC8FBDE-B605-4376-B12A-4D32B598F7F5}"/>
              </a:ext>
            </a:extLst>
          </p:cNvPr>
          <p:cNvPicPr>
            <a:picLocks noChangeAspect="1"/>
          </p:cNvPicPr>
          <p:nvPr/>
        </p:nvPicPr>
        <p:blipFill>
          <a:blip r:embed="rId7"/>
          <a:stretch>
            <a:fillRect/>
          </a:stretch>
        </p:blipFill>
        <p:spPr>
          <a:xfrm>
            <a:off x="8978592" y="2866490"/>
            <a:ext cx="2916053" cy="2899099"/>
          </a:xfrm>
          <a:prstGeom prst="rect">
            <a:avLst/>
          </a:prstGeom>
        </p:spPr>
      </p:pic>
      <p:sp>
        <p:nvSpPr>
          <p:cNvPr id="11" name="TextBox 10">
            <a:extLst>
              <a:ext uri="{FF2B5EF4-FFF2-40B4-BE49-F238E27FC236}">
                <a16:creationId xmlns:a16="http://schemas.microsoft.com/office/drawing/2014/main" id="{87AE6425-B282-4896-86F0-88B74203C87B}"/>
              </a:ext>
            </a:extLst>
          </p:cNvPr>
          <p:cNvSpPr txBox="1"/>
          <p:nvPr/>
        </p:nvSpPr>
        <p:spPr>
          <a:xfrm>
            <a:off x="6287784" y="6000108"/>
            <a:ext cx="5630238" cy="646331"/>
          </a:xfrm>
          <a:prstGeom prst="rect">
            <a:avLst/>
          </a:prstGeom>
          <a:noFill/>
        </p:spPr>
        <p:txBody>
          <a:bodyPr wrap="square" rtlCol="0">
            <a:spAutoFit/>
          </a:bodyPr>
          <a:lstStyle/>
          <a:p>
            <a:r>
              <a:rPr lang="it-IT" sz="1800" b="1" i="1" u="none" strike="noStrike" baseline="0" dirty="0">
                <a:solidFill>
                  <a:srgbClr val="000000"/>
                </a:solidFill>
                <a:latin typeface="Calibri" panose="020F0502020204030204" pitchFamily="34" charset="0"/>
              </a:rPr>
              <a:t>Dwarf </a:t>
            </a:r>
            <a:r>
              <a:rPr lang="it-IT" sz="1800" b="1" i="0" u="none" strike="noStrike" baseline="0" dirty="0">
                <a:solidFill>
                  <a:srgbClr val="000000"/>
                </a:solidFill>
                <a:latin typeface="Calibri" panose="020F0502020204030204" pitchFamily="34" charset="0"/>
              </a:rPr>
              <a:t>gladiator, Villa Sileen, Tripoli.</a:t>
            </a:r>
          </a:p>
          <a:p>
            <a:r>
              <a:rPr lang="it-IT" sz="1800" b="1" i="0" u="none" strike="noStrike" baseline="0" dirty="0">
                <a:solidFill>
                  <a:srgbClr val="000000"/>
                </a:solidFill>
                <a:latin typeface="Calibri" panose="020F0502020204030204" pitchFamily="34" charset="0"/>
              </a:rPr>
              <a:t> </a:t>
            </a:r>
            <a:r>
              <a:rPr lang="en-GB" sz="1800" b="1" i="1" u="none" strike="noStrike" baseline="0" dirty="0">
                <a:solidFill>
                  <a:srgbClr val="000000"/>
                </a:solidFill>
                <a:latin typeface="Calibri" panose="020F0502020204030204" pitchFamily="34" charset="0"/>
              </a:rPr>
              <a:t>Hunchback </a:t>
            </a:r>
            <a:r>
              <a:rPr lang="en-GB" sz="1800" b="1" i="0" u="none" strike="noStrike" baseline="0" dirty="0">
                <a:solidFill>
                  <a:srgbClr val="000000"/>
                </a:solidFill>
                <a:latin typeface="Calibri" panose="020F0502020204030204" pitchFamily="34" charset="0"/>
              </a:rPr>
              <a:t>to ward off bad luck, Antioch c.2nd AD </a:t>
            </a:r>
            <a:endParaRPr lang="en-GB" dirty="0"/>
          </a:p>
        </p:txBody>
      </p:sp>
      <p:sp>
        <p:nvSpPr>
          <p:cNvPr id="4" name="TextBox 3">
            <a:extLst>
              <a:ext uri="{FF2B5EF4-FFF2-40B4-BE49-F238E27FC236}">
                <a16:creationId xmlns:a16="http://schemas.microsoft.com/office/drawing/2014/main" id="{FA944FC5-17AB-A889-9C64-BDA65C083A59}"/>
              </a:ext>
            </a:extLst>
          </p:cNvPr>
          <p:cNvSpPr txBox="1"/>
          <p:nvPr/>
        </p:nvSpPr>
        <p:spPr>
          <a:xfrm>
            <a:off x="10331355" y="4462819"/>
            <a:ext cx="354842" cy="369332"/>
          </a:xfrm>
          <a:prstGeom prst="rect">
            <a:avLst/>
          </a:prstGeom>
          <a:solidFill>
            <a:srgbClr val="FFC000"/>
          </a:solidFill>
        </p:spPr>
        <p:txBody>
          <a:bodyPr wrap="square" rtlCol="0">
            <a:spAutoFit/>
          </a:bodyPr>
          <a:lstStyle/>
          <a:p>
            <a:endParaRPr lang="en-GB" dirty="0">
              <a:solidFill>
                <a:srgbClr val="FF0000"/>
              </a:solidFill>
              <a:highlight>
                <a:srgbClr val="FFFF00"/>
              </a:highlight>
            </a:endParaRPr>
          </a:p>
        </p:txBody>
      </p:sp>
      <p:pic>
        <p:nvPicPr>
          <p:cNvPr id="15" name="Picture 14" descr="Logo&#10;&#10;Description automatically generated">
            <a:extLst>
              <a:ext uri="{FF2B5EF4-FFF2-40B4-BE49-F238E27FC236}">
                <a16:creationId xmlns:a16="http://schemas.microsoft.com/office/drawing/2014/main" id="{815CD471-3F5F-7A24-933A-1ECE3A2185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16" name="Picture 15" descr="rrlogo">
            <a:extLst>
              <a:ext uri="{FF2B5EF4-FFF2-40B4-BE49-F238E27FC236}">
                <a16:creationId xmlns:a16="http://schemas.microsoft.com/office/drawing/2014/main" id="{53E008C3-2ABA-DB08-6B6F-6F2796778DA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61807" y="154120"/>
            <a:ext cx="1438808" cy="942748"/>
          </a:xfrm>
          <a:prstGeom prst="rect">
            <a:avLst/>
          </a:prstGeom>
          <a:noFill/>
        </p:spPr>
      </p:pic>
    </p:spTree>
    <p:extLst>
      <p:ext uri="{BB962C8B-B14F-4D97-AF65-F5344CB8AC3E}">
        <p14:creationId xmlns:p14="http://schemas.microsoft.com/office/powerpoint/2010/main" val="2715944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9E0E-CD3D-4223-9449-CF948CA04A1A}"/>
              </a:ext>
            </a:extLst>
          </p:cNvPr>
          <p:cNvSpPr>
            <a:spLocks noGrp="1"/>
          </p:cNvSpPr>
          <p:nvPr>
            <p:ph type="title"/>
          </p:nvPr>
        </p:nvSpPr>
        <p:spPr/>
        <p:txBody>
          <a:bodyPr/>
          <a:lstStyle/>
          <a:p>
            <a:r>
              <a:rPr lang="en-GB"/>
              <a:t>Vikings-Ivarr the Boneless  </a:t>
            </a:r>
            <a:endParaRPr lang="en-GB" dirty="0"/>
          </a:p>
        </p:txBody>
      </p:sp>
      <p:sp>
        <p:nvSpPr>
          <p:cNvPr id="7" name="Content Placeholder 6">
            <a:extLst>
              <a:ext uri="{FF2B5EF4-FFF2-40B4-BE49-F238E27FC236}">
                <a16:creationId xmlns:a16="http://schemas.microsoft.com/office/drawing/2014/main" id="{9EC8702C-7448-4422-B07D-B19AACFA2E2C}"/>
              </a:ext>
            </a:extLst>
          </p:cNvPr>
          <p:cNvSpPr>
            <a:spLocks noGrp="1"/>
          </p:cNvSpPr>
          <p:nvPr>
            <p:ph sz="half" idx="1"/>
          </p:nvPr>
        </p:nvSpPr>
        <p:spPr>
          <a:xfrm>
            <a:off x="838200" y="1623317"/>
            <a:ext cx="5181600" cy="4553646"/>
          </a:xfrm>
        </p:spPr>
        <p:txBody>
          <a:bodyPr>
            <a:normAutofit fontScale="92500" lnSpcReduction="10000"/>
          </a:bodyPr>
          <a:lstStyle/>
          <a:p>
            <a:r>
              <a:rPr lang="en-GB" sz="2800" b="0" i="0" u="none" strike="noStrike" baseline="0" dirty="0">
                <a:solidFill>
                  <a:srgbClr val="000000"/>
                </a:solidFill>
                <a:latin typeface="Tahoma" panose="020B0604030504040204" pitchFamily="34" charset="0"/>
              </a:rPr>
              <a:t>In </a:t>
            </a:r>
            <a:r>
              <a:rPr lang="en-GB" sz="2800" b="1" i="0" u="none" strike="noStrike" baseline="0" dirty="0">
                <a:solidFill>
                  <a:srgbClr val="000000"/>
                </a:solidFill>
                <a:latin typeface="Tahoma" panose="020B0604030504040204" pitchFamily="34" charset="0"/>
              </a:rPr>
              <a:t>865 AD </a:t>
            </a:r>
            <a:r>
              <a:rPr lang="en-GB" sz="2800" b="0" i="0" u="none" strike="noStrike" baseline="0" dirty="0">
                <a:solidFill>
                  <a:srgbClr val="000000"/>
                </a:solidFill>
                <a:latin typeface="Tahoma" panose="020B0604030504040204" pitchFamily="34" charset="0"/>
              </a:rPr>
              <a:t>the infamous disabled Danish Prince </a:t>
            </a:r>
            <a:r>
              <a:rPr lang="en-GB" sz="2800" b="0" i="0" u="none" strike="noStrike" baseline="0" dirty="0" err="1">
                <a:solidFill>
                  <a:srgbClr val="000000"/>
                </a:solidFill>
                <a:latin typeface="Tahoma" panose="020B0604030504040204" pitchFamily="34" charset="0"/>
              </a:rPr>
              <a:t>Ivarr</a:t>
            </a:r>
            <a:r>
              <a:rPr lang="en-GB" sz="2800" b="0" i="0" u="none" strike="noStrike" baseline="0" dirty="0">
                <a:solidFill>
                  <a:srgbClr val="000000"/>
                </a:solidFill>
                <a:latin typeface="Tahoma" panose="020B0604030504040204" pitchFamily="34" charset="0"/>
              </a:rPr>
              <a:t> the Boneless, paralysed from the waist down was, according to chronicles of the time, carried around on a Viking round shield and driven in a custom-made chariot. It is likely he was partially  paralysed or had Brittle Bones. In the televised adaptation ‘Vikings’ researchers also discovered that he had ‘walked’ with the aid of leg braces and crutches. </a:t>
            </a:r>
            <a:endParaRPr lang="en-GB" dirty="0"/>
          </a:p>
          <a:p>
            <a:endParaRPr lang="en-GB" dirty="0"/>
          </a:p>
        </p:txBody>
      </p:sp>
      <p:pic>
        <p:nvPicPr>
          <p:cNvPr id="10" name="Picture 9">
            <a:extLst>
              <a:ext uri="{FF2B5EF4-FFF2-40B4-BE49-F238E27FC236}">
                <a16:creationId xmlns:a16="http://schemas.microsoft.com/office/drawing/2014/main" id="{27A9EE78-EE1F-49F1-BAA4-CE3627638949}"/>
              </a:ext>
            </a:extLst>
          </p:cNvPr>
          <p:cNvPicPr>
            <a:picLocks noChangeAspect="1"/>
          </p:cNvPicPr>
          <p:nvPr/>
        </p:nvPicPr>
        <p:blipFill>
          <a:blip r:embed="rId2"/>
          <a:stretch>
            <a:fillRect/>
          </a:stretch>
        </p:blipFill>
        <p:spPr>
          <a:xfrm>
            <a:off x="6677453" y="441256"/>
            <a:ext cx="3946058" cy="5128479"/>
          </a:xfrm>
          <a:prstGeom prst="rect">
            <a:avLst/>
          </a:prstGeom>
        </p:spPr>
      </p:pic>
      <p:sp>
        <p:nvSpPr>
          <p:cNvPr id="11" name="TextBox 10">
            <a:extLst>
              <a:ext uri="{FF2B5EF4-FFF2-40B4-BE49-F238E27FC236}">
                <a16:creationId xmlns:a16="http://schemas.microsoft.com/office/drawing/2014/main" id="{C345D4BA-F015-486F-9780-D785C5307131}"/>
              </a:ext>
            </a:extLst>
          </p:cNvPr>
          <p:cNvSpPr txBox="1"/>
          <p:nvPr/>
        </p:nvSpPr>
        <p:spPr>
          <a:xfrm>
            <a:off x="6000107" y="5657671"/>
            <a:ext cx="6041205" cy="923330"/>
          </a:xfrm>
          <a:prstGeom prst="rect">
            <a:avLst/>
          </a:prstGeom>
          <a:noFill/>
        </p:spPr>
        <p:txBody>
          <a:bodyPr wrap="square" rtlCol="0">
            <a:spAutoFit/>
          </a:bodyPr>
          <a:lstStyle/>
          <a:p>
            <a:r>
              <a:rPr lang="en-GB" b="1" i="0" dirty="0" err="1">
                <a:solidFill>
                  <a:srgbClr val="1A1A1A"/>
                </a:solidFill>
                <a:effectLst/>
              </a:rPr>
              <a:t>Ivarr</a:t>
            </a:r>
            <a:r>
              <a:rPr lang="en-GB" b="1" i="0" dirty="0">
                <a:solidFill>
                  <a:srgbClr val="1A1A1A"/>
                </a:solidFill>
                <a:effectLst/>
              </a:rPr>
              <a:t> and his brothers </a:t>
            </a:r>
            <a:r>
              <a:rPr lang="en-GB" b="1" i="0" dirty="0" err="1">
                <a:solidFill>
                  <a:srgbClr val="1A1A1A"/>
                </a:solidFill>
                <a:effectLst/>
              </a:rPr>
              <a:t>Halfdan</a:t>
            </a:r>
            <a:r>
              <a:rPr lang="en-GB" b="1" i="0" dirty="0">
                <a:solidFill>
                  <a:srgbClr val="1A1A1A"/>
                </a:solidFill>
                <a:effectLst/>
              </a:rPr>
              <a:t> and Hubba invaded Great Britain in the year 865 at the head of a large Viking force described by fearful Christians as the “</a:t>
            </a:r>
            <a:r>
              <a:rPr lang="en-GB" b="1" i="0" u="none" strike="noStrike" dirty="0">
                <a:solidFill>
                  <a:srgbClr val="14599D"/>
                </a:solidFill>
                <a:effectLst/>
                <a:hlinkClick r:id="rId3"/>
              </a:rPr>
              <a:t>Great Heathen Army</a:t>
            </a:r>
            <a:r>
              <a:rPr lang="en-GB" b="1" i="0" dirty="0">
                <a:solidFill>
                  <a:srgbClr val="1A1A1A"/>
                </a:solidFill>
                <a:effectLst/>
              </a:rPr>
              <a:t>.”</a:t>
            </a:r>
            <a:endParaRPr lang="en-GB" b="1" dirty="0"/>
          </a:p>
        </p:txBody>
      </p:sp>
      <p:pic>
        <p:nvPicPr>
          <p:cNvPr id="9" name="Picture 8" descr="Logo&#10;&#10;Description automatically generated">
            <a:extLst>
              <a:ext uri="{FF2B5EF4-FFF2-40B4-BE49-F238E27FC236}">
                <a16:creationId xmlns:a16="http://schemas.microsoft.com/office/drawing/2014/main" id="{FF3AA437-B9A3-6597-022F-DD069150B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12" name="Picture 11" descr="rrlogo">
            <a:extLst>
              <a:ext uri="{FF2B5EF4-FFF2-40B4-BE49-F238E27FC236}">
                <a16:creationId xmlns:a16="http://schemas.microsoft.com/office/drawing/2014/main" id="{9B4CE503-91F2-8264-5E33-42DD1D8456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8081" y="1692969"/>
            <a:ext cx="1554480" cy="1018540"/>
          </a:xfrm>
          <a:prstGeom prst="rect">
            <a:avLst/>
          </a:prstGeom>
          <a:noFill/>
        </p:spPr>
      </p:pic>
    </p:spTree>
    <p:extLst>
      <p:ext uri="{BB962C8B-B14F-4D97-AF65-F5344CB8AC3E}">
        <p14:creationId xmlns:p14="http://schemas.microsoft.com/office/powerpoint/2010/main" val="17645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0F45-C08F-4826-A01B-1C884BDDD65E}"/>
              </a:ext>
            </a:extLst>
          </p:cNvPr>
          <p:cNvSpPr>
            <a:spLocks noGrp="1"/>
          </p:cNvSpPr>
          <p:nvPr>
            <p:ph type="title"/>
          </p:nvPr>
        </p:nvSpPr>
        <p:spPr/>
        <p:txBody>
          <a:bodyPr/>
          <a:lstStyle/>
          <a:p>
            <a:r>
              <a:rPr lang="en-GB" b="1" dirty="0">
                <a:solidFill>
                  <a:srgbClr val="FF0000"/>
                </a:solidFill>
              </a:rPr>
              <a:t>Medieval Church and Disability </a:t>
            </a:r>
          </a:p>
        </p:txBody>
      </p:sp>
      <p:sp>
        <p:nvSpPr>
          <p:cNvPr id="4" name="Content Placeholder 3">
            <a:extLst>
              <a:ext uri="{FF2B5EF4-FFF2-40B4-BE49-F238E27FC236}">
                <a16:creationId xmlns:a16="http://schemas.microsoft.com/office/drawing/2014/main" id="{2286D172-DEE0-4EFD-84FD-7E97831E6128}"/>
              </a:ext>
            </a:extLst>
          </p:cNvPr>
          <p:cNvSpPr>
            <a:spLocks noGrp="1"/>
          </p:cNvSpPr>
          <p:nvPr>
            <p:ph sz="half" idx="2"/>
          </p:nvPr>
        </p:nvSpPr>
        <p:spPr>
          <a:xfrm>
            <a:off x="780836" y="5301465"/>
            <a:ext cx="10572964" cy="875498"/>
          </a:xfrm>
        </p:spPr>
        <p:txBody>
          <a:bodyPr>
            <a:noAutofit/>
          </a:bodyPr>
          <a:lstStyle/>
          <a:p>
            <a:r>
              <a:rPr lang="en-GB" sz="2400" b="1" i="0" u="none" strike="noStrike" baseline="0" dirty="0">
                <a:solidFill>
                  <a:srgbClr val="000000"/>
                </a:solidFill>
                <a:latin typeface="Calibri" panose="020F0502020204030204" pitchFamily="34" charset="0"/>
              </a:rPr>
              <a:t>Stained glass window </a:t>
            </a:r>
            <a:r>
              <a:rPr lang="en-GB" sz="2400" b="1" i="1" u="none" strike="noStrike" baseline="0" dirty="0">
                <a:solidFill>
                  <a:srgbClr val="000000"/>
                </a:solidFill>
                <a:latin typeface="Calibri" panose="020F0502020204030204" pitchFamily="34" charset="0"/>
              </a:rPr>
              <a:t>Saint William, healing a blind woman, </a:t>
            </a:r>
            <a:r>
              <a:rPr lang="en-GB" sz="2400" b="1" i="0" u="none" strike="noStrike" baseline="0" dirty="0">
                <a:solidFill>
                  <a:srgbClr val="000000"/>
                </a:solidFill>
                <a:latin typeface="Calibri" panose="020F0502020204030204" pitchFamily="34" charset="0"/>
              </a:rPr>
              <a:t>York Minster, 1215</a:t>
            </a:r>
            <a:r>
              <a:rPr lang="en-GB" sz="2400" b="1" i="1" u="none" strike="noStrike" baseline="0" dirty="0">
                <a:solidFill>
                  <a:srgbClr val="000000"/>
                </a:solidFill>
                <a:latin typeface="Calibri" panose="020F0502020204030204" pitchFamily="34" charset="0"/>
              </a:rPr>
              <a:t>. Tomb of St Cuthbert paralysed man, </a:t>
            </a:r>
            <a:r>
              <a:rPr lang="en-GB" sz="2400" b="1" i="0" u="none" strike="noStrike" baseline="0" dirty="0">
                <a:solidFill>
                  <a:srgbClr val="000000"/>
                </a:solidFill>
                <a:latin typeface="Calibri" panose="020F0502020204030204" pitchFamily="34" charset="0"/>
              </a:rPr>
              <a:t>Bede 1200</a:t>
            </a:r>
            <a:r>
              <a:rPr lang="en-GB" sz="2400" b="1" i="1" u="none" strike="noStrike" baseline="0" dirty="0">
                <a:solidFill>
                  <a:srgbClr val="000000"/>
                </a:solidFill>
                <a:latin typeface="Calibri" panose="020F0502020204030204" pitchFamily="34" charset="0"/>
              </a:rPr>
              <a:t>. </a:t>
            </a:r>
            <a:r>
              <a:rPr lang="en-GB" sz="2400" b="1" i="0" u="none" strike="noStrike" baseline="0" dirty="0">
                <a:solidFill>
                  <a:srgbClr val="000000"/>
                </a:solidFill>
                <a:latin typeface="Calibri" panose="020F0502020204030204" pitchFamily="34" charset="0"/>
              </a:rPr>
              <a:t>The Holy Grail is carried to </a:t>
            </a:r>
            <a:r>
              <a:rPr lang="en-GB" sz="2400" b="1" i="0" u="none" strike="noStrike" baseline="0" dirty="0" err="1">
                <a:solidFill>
                  <a:srgbClr val="000000"/>
                </a:solidFill>
                <a:latin typeface="Calibri" panose="020F0502020204030204" pitchFamily="34" charset="0"/>
              </a:rPr>
              <a:t>Jerusalam</a:t>
            </a:r>
            <a:r>
              <a:rPr lang="en-GB" sz="2400" b="1" i="0" u="none" strike="noStrike" baseline="0" dirty="0">
                <a:solidFill>
                  <a:srgbClr val="000000"/>
                </a:solidFill>
                <a:latin typeface="Calibri" panose="020F0502020204030204" pitchFamily="34" charset="0"/>
              </a:rPr>
              <a:t> (</a:t>
            </a:r>
            <a:r>
              <a:rPr lang="en-GB" sz="2400" b="1" i="1" u="none" strike="noStrike" baseline="0" dirty="0">
                <a:solidFill>
                  <a:srgbClr val="000000"/>
                </a:solidFill>
                <a:latin typeface="Calibri" panose="020F0502020204030204" pitchFamily="34" charset="0"/>
              </a:rPr>
              <a:t>La </a:t>
            </a:r>
            <a:r>
              <a:rPr lang="en-GB" sz="2400" b="1" i="1" u="none" strike="noStrike" baseline="0" dirty="0" err="1">
                <a:solidFill>
                  <a:srgbClr val="000000"/>
                </a:solidFill>
                <a:latin typeface="Calibri" panose="020F0502020204030204" pitchFamily="34" charset="0"/>
              </a:rPr>
              <a:t>Queste</a:t>
            </a:r>
            <a:r>
              <a:rPr lang="en-GB" sz="2400" b="1" i="1" u="none" strike="noStrike" baseline="0" dirty="0">
                <a:solidFill>
                  <a:srgbClr val="000000"/>
                </a:solidFill>
                <a:latin typeface="Calibri" panose="020F0502020204030204" pitchFamily="34" charset="0"/>
              </a:rPr>
              <a:t> del Saint </a:t>
            </a:r>
            <a:r>
              <a:rPr lang="en-GB" sz="2400" b="1" i="1" u="none" strike="noStrike" baseline="0" dirty="0" err="1">
                <a:solidFill>
                  <a:srgbClr val="000000"/>
                </a:solidFill>
                <a:latin typeface="Calibri" panose="020F0502020204030204" pitchFamily="34" charset="0"/>
              </a:rPr>
              <a:t>Graal</a:t>
            </a:r>
            <a:r>
              <a:rPr lang="en-GB" sz="2400" b="1" i="0" u="none" strike="noStrike" baseline="0" dirty="0">
                <a:solidFill>
                  <a:srgbClr val="000000"/>
                </a:solidFill>
                <a:latin typeface="Calibri" panose="020F0502020204030204" pitchFamily="34" charset="0"/>
              </a:rPr>
              <a:t>, </a:t>
            </a:r>
            <a:r>
              <a:rPr lang="en-GB" sz="2400" b="1" i="0" u="none" strike="noStrike" baseline="0" dirty="0" err="1">
                <a:solidFill>
                  <a:srgbClr val="000000"/>
                </a:solidFill>
                <a:latin typeface="Calibri" panose="020F0502020204030204" pitchFamily="34" charset="0"/>
              </a:rPr>
              <a:t>Fance</a:t>
            </a:r>
            <a:r>
              <a:rPr lang="en-GB" sz="2400" b="1" i="0" u="none" strike="noStrike" baseline="0" dirty="0">
                <a:solidFill>
                  <a:srgbClr val="000000"/>
                </a:solidFill>
                <a:latin typeface="Calibri" panose="020F0502020204030204" pitchFamily="34" charset="0"/>
              </a:rPr>
              <a:t>, 1316). Note the </a:t>
            </a:r>
            <a:r>
              <a:rPr lang="en-GB" sz="2400" b="1" i="1" u="none" strike="noStrike" baseline="0" dirty="0">
                <a:solidFill>
                  <a:srgbClr val="000000"/>
                </a:solidFill>
                <a:latin typeface="Calibri" panose="020F0502020204030204" pitchFamily="34" charset="0"/>
              </a:rPr>
              <a:t>lame </a:t>
            </a:r>
            <a:r>
              <a:rPr lang="en-GB" sz="2400" b="1" i="0" u="none" strike="noStrike" baseline="0" dirty="0">
                <a:solidFill>
                  <a:srgbClr val="000000"/>
                </a:solidFill>
                <a:latin typeface="Calibri" panose="020F0502020204030204" pitchFamily="34" charset="0"/>
              </a:rPr>
              <a:t>man cured by contact with the grail, helping the knights carry it. </a:t>
            </a:r>
            <a:endParaRPr lang="en-GB" sz="2400" dirty="0"/>
          </a:p>
        </p:txBody>
      </p:sp>
      <p:pic>
        <p:nvPicPr>
          <p:cNvPr id="6" name="Picture 5">
            <a:extLst>
              <a:ext uri="{FF2B5EF4-FFF2-40B4-BE49-F238E27FC236}">
                <a16:creationId xmlns:a16="http://schemas.microsoft.com/office/drawing/2014/main" id="{5C46CFBC-0867-4894-873D-6B80D0B830DD}"/>
              </a:ext>
            </a:extLst>
          </p:cNvPr>
          <p:cNvPicPr>
            <a:picLocks noChangeAspect="1"/>
          </p:cNvPicPr>
          <p:nvPr/>
        </p:nvPicPr>
        <p:blipFill>
          <a:blip r:embed="rId2"/>
          <a:stretch>
            <a:fillRect/>
          </a:stretch>
        </p:blipFill>
        <p:spPr>
          <a:xfrm>
            <a:off x="1236771" y="2053155"/>
            <a:ext cx="9780104" cy="3101009"/>
          </a:xfrm>
          <a:prstGeom prst="rect">
            <a:avLst/>
          </a:prstGeom>
        </p:spPr>
      </p:pic>
      <p:pic>
        <p:nvPicPr>
          <p:cNvPr id="8" name="Picture 7" descr="Logo&#10;&#10;Description automatically generated">
            <a:extLst>
              <a:ext uri="{FF2B5EF4-FFF2-40B4-BE49-F238E27FC236}">
                <a16:creationId xmlns:a16="http://schemas.microsoft.com/office/drawing/2014/main" id="{B8EDC154-16A8-01D0-6085-2B3B53F79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62" y="74428"/>
            <a:ext cx="1308278" cy="1336719"/>
          </a:xfrm>
          <a:prstGeom prst="rect">
            <a:avLst/>
          </a:prstGeom>
        </p:spPr>
      </p:pic>
      <p:pic>
        <p:nvPicPr>
          <p:cNvPr id="3" name="Picture 2" descr="rrlogo">
            <a:extLst>
              <a:ext uri="{FF2B5EF4-FFF2-40B4-BE49-F238E27FC236}">
                <a16:creationId xmlns:a16="http://schemas.microsoft.com/office/drawing/2014/main" id="{FB7410BB-F780-3148-88DA-103160FEAD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5708" y="2073050"/>
            <a:ext cx="1191491" cy="780699"/>
          </a:xfrm>
          <a:prstGeom prst="rect">
            <a:avLst/>
          </a:prstGeom>
          <a:noFill/>
        </p:spPr>
      </p:pic>
    </p:spTree>
    <p:extLst>
      <p:ext uri="{BB962C8B-B14F-4D97-AF65-F5344CB8AC3E}">
        <p14:creationId xmlns:p14="http://schemas.microsoft.com/office/powerpoint/2010/main" val="2162695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3034</Words>
  <Application>Microsoft Office PowerPoint</Application>
  <PresentationFormat>Widescreen</PresentationFormat>
  <Paragraphs>218</Paragraphs>
  <Slides>42</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Alegreya</vt:lpstr>
      <vt:lpstr>Arial</vt:lpstr>
      <vt:lpstr>Arial Black</vt:lpstr>
      <vt:lpstr>Calibri</vt:lpstr>
      <vt:lpstr>Calibri Light</vt:lpstr>
      <vt:lpstr>Impact</vt:lpstr>
      <vt:lpstr>Lucida Sans Unicode</vt:lpstr>
      <vt:lpstr>Symbol</vt:lpstr>
      <vt:lpstr>Tahoma</vt:lpstr>
      <vt:lpstr>Times New Roman</vt:lpstr>
      <vt:lpstr>Office Theme</vt:lpstr>
      <vt:lpstr>Disability History Examples  Place them against the timeline</vt:lpstr>
      <vt:lpstr>PowerPoint Presentation</vt:lpstr>
      <vt:lpstr>PowerPoint Presentation</vt:lpstr>
      <vt:lpstr>Ancient India</vt:lpstr>
      <vt:lpstr>Ancient Egypt  </vt:lpstr>
      <vt:lpstr>Ancient Greek  The club footed God, Hephaestus, having survived being cast out of Heaven by his mother, Hera, because of his impairment, worked as a blacksmith, giving him incredible strength</vt:lpstr>
      <vt:lpstr>ROME </vt:lpstr>
      <vt:lpstr>Vikings-Ivarr the Boneless  </vt:lpstr>
      <vt:lpstr>Medieval Church and Disability </vt:lpstr>
      <vt:lpstr>Luttrell Psalter 1325 AD </vt:lpstr>
      <vt:lpstr> Richard III :Henry VII Tudor king from Pembroke demonised  the last Plantagenet King 1483-85</vt:lpstr>
      <vt:lpstr>Tudors Henry VIII Family Portrait (1545) </vt:lpstr>
      <vt:lpstr>Dissolution of Monasteries 1533 to 1545</vt:lpstr>
      <vt:lpstr>Life in 16th Century</vt:lpstr>
      <vt:lpstr>PowerPoint Presentation</vt:lpstr>
      <vt:lpstr>Witch Hunts </vt:lpstr>
      <vt:lpstr>The Long Eighteenth Century 1660-1832</vt:lpstr>
      <vt:lpstr>PowerPoint Presentation</vt:lpstr>
      <vt:lpstr>PowerPoint Presentation</vt:lpstr>
      <vt:lpstr>Long  Stay  Institutions   incarcerate   us   1834-1970s </vt:lpstr>
      <vt:lpstr>Mining was a dangerous industry &amp; caused  much impairment in South Wales 1880 - 1946</vt:lpstr>
      <vt:lpstr>PowerPoint Presentation</vt:lpstr>
      <vt:lpstr>Asylums in Wales</vt:lpstr>
      <vt:lpstr>Mental Deficiency Act Wales</vt:lpstr>
      <vt:lpstr>PowerPoint Presentation</vt:lpstr>
      <vt:lpstr>First World War</vt:lpstr>
      <vt:lpstr>American Casualty Ratio: The impact Medical Progress </vt:lpstr>
      <vt:lpstr>UKDHM- First World War- Black Involvement 1914-1918</vt:lpstr>
      <vt:lpstr>Disabled Veterans   Struggle for Rights  1919</vt:lpstr>
      <vt:lpstr>PowerPoint Presentation</vt:lpstr>
      <vt:lpstr>PowerPoint Presentation</vt:lpstr>
      <vt:lpstr>                      UKDHM UKDHM Logo</vt:lpstr>
      <vt:lpstr>PowerPoint Presentation</vt:lpstr>
      <vt:lpstr>PowerPoint Presentation</vt:lpstr>
      <vt:lpstr>PowerPoint Presentation</vt:lpstr>
      <vt:lpstr>Social Model 1970s/1980s</vt:lpstr>
      <vt:lpstr>PowerPoint Presentation</vt:lpstr>
      <vt:lpstr>Impacts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History Examples  Place them against the timeline</dc:title>
  <dc:creator>Richard Rieser</dc:creator>
  <cp:lastModifiedBy>Richard Rieser</cp:lastModifiedBy>
  <cp:revision>3</cp:revision>
  <dcterms:created xsi:type="dcterms:W3CDTF">2022-06-25T15:06:10Z</dcterms:created>
  <dcterms:modified xsi:type="dcterms:W3CDTF">2022-09-29T22:22:46Z</dcterms:modified>
</cp:coreProperties>
</file>